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303" r:id="rId10"/>
    <p:sldId id="304" r:id="rId11"/>
    <p:sldId id="302" r:id="rId12"/>
    <p:sldId id="264" r:id="rId13"/>
    <p:sldId id="265" r:id="rId14"/>
    <p:sldId id="268" r:id="rId15"/>
    <p:sldId id="266" r:id="rId16"/>
    <p:sldId id="270" r:id="rId17"/>
    <p:sldId id="275" r:id="rId18"/>
    <p:sldId id="305" r:id="rId19"/>
    <p:sldId id="276" r:id="rId20"/>
    <p:sldId id="280" r:id="rId21"/>
    <p:sldId id="306" r:id="rId22"/>
    <p:sldId id="277" r:id="rId23"/>
    <p:sldId id="307" r:id="rId24"/>
    <p:sldId id="278" r:id="rId25"/>
    <p:sldId id="309" r:id="rId26"/>
    <p:sldId id="279" r:id="rId27"/>
    <p:sldId id="282" r:id="rId28"/>
    <p:sldId id="281" r:id="rId29"/>
    <p:sldId id="308" r:id="rId30"/>
    <p:sldId id="310" r:id="rId31"/>
    <p:sldId id="273" r:id="rId32"/>
    <p:sldId id="274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69" r:id="rId42"/>
    <p:sldId id="292" r:id="rId43"/>
    <p:sldId id="298" r:id="rId44"/>
    <p:sldId id="293" r:id="rId45"/>
    <p:sldId id="315" r:id="rId46"/>
    <p:sldId id="316" r:id="rId47"/>
    <p:sldId id="318" r:id="rId48"/>
    <p:sldId id="317" r:id="rId49"/>
    <p:sldId id="319" r:id="rId50"/>
    <p:sldId id="320" r:id="rId51"/>
    <p:sldId id="312" r:id="rId52"/>
    <p:sldId id="267" r:id="rId53"/>
    <p:sldId id="294" r:id="rId54"/>
    <p:sldId id="299" r:id="rId55"/>
    <p:sldId id="295" r:id="rId56"/>
    <p:sldId id="301" r:id="rId57"/>
    <p:sldId id="313" r:id="rId58"/>
    <p:sldId id="296" r:id="rId59"/>
    <p:sldId id="321" r:id="rId6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1502D5-C7B3-4FC9-BD1E-4D884B49FD36}" type="datetimeFigureOut">
              <a:rPr lang="es-ES" smtClean="0"/>
              <a:pPr/>
              <a:t>02/11/2010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D6623-FC77-467B-8E71-924C921B8E8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D6623-FC77-467B-8E71-924C921B8E87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824"/>
            <a:ext cx="2133600" cy="259976"/>
          </a:xfrm>
        </p:spPr>
        <p:txBody>
          <a:bodyPr/>
          <a:lstStyle>
            <a:lvl1pPr algn="r">
              <a:defRPr/>
            </a:lvl1pPr>
          </a:lstStyle>
          <a:p>
            <a:fld id="{E8FA6623-81F2-435B-9A2C-8EF05430F93D}" type="datetimeFigureOut">
              <a:rPr lang="es-ES" smtClean="0"/>
              <a:pPr/>
              <a:t>02/11/2010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824"/>
            <a:ext cx="2895600" cy="259976"/>
          </a:xfr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3224"/>
            <a:ext cx="609600" cy="259976"/>
          </a:xfrm>
        </p:spPr>
        <p:txBody>
          <a:bodyPr/>
          <a:lstStyle>
            <a:lvl1pPr algn="ctr">
              <a:defRPr/>
            </a:lvl1pPr>
          </a:lstStyle>
          <a:p>
            <a:fld id="{23098F33-16DA-48E2-AA60-FED9D51ED5BE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7" name="Group 6"/>
          <p:cNvGrpSpPr/>
          <p:nvPr/>
        </p:nvGrpSpPr>
        <p:grpSpPr>
          <a:xfrm>
            <a:off x="685798" y="0"/>
            <a:ext cx="8001004" cy="7950200"/>
            <a:chOff x="685798" y="0"/>
            <a:chExt cx="8001004" cy="7950200"/>
          </a:xfrm>
        </p:grpSpPr>
        <p:sp>
          <p:nvSpPr>
            <p:cNvPr id="8" name="Pie 7"/>
            <p:cNvSpPr/>
            <p:nvPr/>
          </p:nvSpPr>
          <p:spPr>
            <a:xfrm flipH="1" flipV="1">
              <a:off x="1257300" y="5778500"/>
              <a:ext cx="2171700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9" name="Group 52"/>
            <p:cNvGrpSpPr/>
            <p:nvPr/>
          </p:nvGrpSpPr>
          <p:grpSpPr>
            <a:xfrm>
              <a:off x="685798" y="0"/>
              <a:ext cx="8001004" cy="6855714"/>
              <a:chOff x="685798" y="0"/>
              <a:chExt cx="8001004" cy="6855714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85798" y="5880101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590800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38200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362200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76400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81200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943100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362200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009900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971800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314700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19500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3843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505200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95400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447800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002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352800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 flipV="1">
                <a:off x="5486400" y="0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9" name="Oval 28"/>
              <p:cNvSpPr/>
              <p:nvPr/>
            </p:nvSpPr>
            <p:spPr>
              <a:xfrm flipV="1">
                <a:off x="7391402" y="759714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0" name="Oval 29"/>
              <p:cNvSpPr/>
              <p:nvPr/>
            </p:nvSpPr>
            <p:spPr>
              <a:xfrm flipV="1">
                <a:off x="5638802" y="6073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7162802" y="1501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 flipV="1">
                <a:off x="6477002" y="7724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flipV="1">
                <a:off x="6781802" y="11661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4" name="Oval 33"/>
              <p:cNvSpPr/>
              <p:nvPr/>
            </p:nvSpPr>
            <p:spPr>
              <a:xfrm flipV="1">
                <a:off x="6743702" y="8613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5" name="Oval 34"/>
              <p:cNvSpPr/>
              <p:nvPr/>
            </p:nvSpPr>
            <p:spPr>
              <a:xfrm flipV="1">
                <a:off x="7162802" y="10645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 flipV="1">
                <a:off x="7810502" y="20805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7" name="Oval 36"/>
              <p:cNvSpPr/>
              <p:nvPr/>
            </p:nvSpPr>
            <p:spPr>
              <a:xfrm flipV="1">
                <a:off x="7772402" y="17757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8115302" y="1928114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flipV="1">
                <a:off x="8420102" y="16233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0" name="Oval 39"/>
              <p:cNvSpPr/>
              <p:nvPr/>
            </p:nvSpPr>
            <p:spPr>
              <a:xfrm flipV="1">
                <a:off x="61849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1" name="Oval 40"/>
              <p:cNvSpPr/>
              <p:nvPr/>
            </p:nvSpPr>
            <p:spPr>
              <a:xfrm flipV="1">
                <a:off x="8305802" y="13947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2" name="Oval 41"/>
              <p:cNvSpPr/>
              <p:nvPr/>
            </p:nvSpPr>
            <p:spPr>
              <a:xfrm flipV="1">
                <a:off x="6096002" y="10645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flipV="1">
                <a:off x="6248402" y="12169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 flipV="1">
                <a:off x="64008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5" name="Oval 44"/>
              <p:cNvSpPr/>
              <p:nvPr/>
            </p:nvSpPr>
            <p:spPr>
              <a:xfrm flipV="1">
                <a:off x="8153402" y="378714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86360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8788400" y="6589059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89408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623-81F2-435B-9A2C-8EF05430F93D}" type="datetimeFigureOut">
              <a:rPr lang="es-ES" smtClean="0"/>
              <a:pPr/>
              <a:t>02/11/2010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98F33-16DA-48E2-AA60-FED9D51ED5BE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623-81F2-435B-9A2C-8EF05430F93D}" type="datetimeFigureOut">
              <a:rPr lang="es-ES" smtClean="0"/>
              <a:pPr/>
              <a:t>02/11/2010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98F33-16DA-48E2-AA60-FED9D51ED5BE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623-81F2-435B-9A2C-8EF05430F93D}" type="datetimeFigureOut">
              <a:rPr lang="es-ES" smtClean="0"/>
              <a:pPr/>
              <a:t>02/11/2010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98F33-16DA-48E2-AA60-FED9D51ED5B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623-81F2-435B-9A2C-8EF05430F93D}" type="datetimeFigureOut">
              <a:rPr lang="es-ES" smtClean="0"/>
              <a:pPr/>
              <a:t>02/11/2010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98F33-16DA-48E2-AA60-FED9D51ED5B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623-81F2-435B-9A2C-8EF05430F93D}" type="datetimeFigureOut">
              <a:rPr lang="es-ES" smtClean="0"/>
              <a:pPr/>
              <a:t>02/11/2010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98F33-16DA-48E2-AA60-FED9D51ED5B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623-81F2-435B-9A2C-8EF05430F93D}" type="datetimeFigureOut">
              <a:rPr lang="es-ES" smtClean="0"/>
              <a:pPr/>
              <a:t>02/11/2010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98F33-16DA-48E2-AA60-FED9D51ED5BE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7" name="Group 6"/>
          <p:cNvGrpSpPr/>
          <p:nvPr/>
        </p:nvGrpSpPr>
        <p:grpSpPr>
          <a:xfrm>
            <a:off x="4592782" y="2133600"/>
            <a:ext cx="3865418" cy="4172197"/>
            <a:chOff x="0" y="0"/>
            <a:chExt cx="1600200" cy="17272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609600" y="990600"/>
            <a:ext cx="1179761" cy="1356814"/>
            <a:chOff x="266700" y="914400"/>
            <a:chExt cx="1179761" cy="1356814"/>
          </a:xfrm>
        </p:grpSpPr>
        <p:sp>
          <p:nvSpPr>
            <p:cNvPr id="23" name="Oval 22"/>
            <p:cNvSpPr/>
            <p:nvPr/>
          </p:nvSpPr>
          <p:spPr>
            <a:xfrm>
              <a:off x="555812" y="1380565"/>
              <a:ext cx="890649" cy="8906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V="1">
              <a:off x="304800" y="121920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7" name="Oval 26"/>
            <p:cNvSpPr/>
            <p:nvPr/>
          </p:nvSpPr>
          <p:spPr>
            <a:xfrm flipV="1">
              <a:off x="266700" y="914400"/>
              <a:ext cx="431800" cy="4318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 flipV="1">
              <a:off x="609600" y="1066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="ctr" anchorCtr="0">
            <a:normAutofit/>
          </a:bodyPr>
          <a:lstStyle>
            <a:lvl1pPr algn="l">
              <a:defRPr sz="36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623-81F2-435B-9A2C-8EF05430F93D}" type="datetimeFigureOut">
              <a:rPr lang="es-ES" smtClean="0"/>
              <a:pPr/>
              <a:t>02/11/2010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98F33-16DA-48E2-AA60-FED9D51ED5B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623-81F2-435B-9A2C-8EF05430F93D}" type="datetimeFigureOut">
              <a:rPr lang="es-ES" smtClean="0"/>
              <a:pPr/>
              <a:t>02/11/2010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98F33-16DA-48E2-AA60-FED9D51ED5B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623-81F2-435B-9A2C-8EF05430F93D}" type="datetimeFigureOut">
              <a:rPr lang="es-ES" smtClean="0"/>
              <a:pPr/>
              <a:t>02/11/2010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98F33-16DA-48E2-AA60-FED9D51ED5B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623-81F2-435B-9A2C-8EF05430F93D}" type="datetimeFigureOut">
              <a:rPr lang="es-ES" smtClean="0"/>
              <a:pPr/>
              <a:t>02/11/2010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98F33-16DA-48E2-AA60-FED9D51ED5B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 anchor="b">
            <a:no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623-81F2-435B-9A2C-8EF05430F93D}" type="datetimeFigureOut">
              <a:rPr lang="es-ES" smtClean="0"/>
              <a:pPr/>
              <a:t>02/11/2010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98F33-16DA-48E2-AA60-FED9D51ED5BE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8" name="Group 22"/>
          <p:cNvGrpSpPr/>
          <p:nvPr/>
        </p:nvGrpSpPr>
        <p:grpSpPr>
          <a:xfrm>
            <a:off x="4695702" y="2133600"/>
            <a:ext cx="4448298" cy="4018808"/>
            <a:chOff x="4695702" y="2133600"/>
            <a:chExt cx="4448298" cy="4018808"/>
          </a:xfrm>
        </p:grpSpPr>
        <p:sp>
          <p:nvSpPr>
            <p:cNvPr id="10" name="Oval 9"/>
            <p:cNvSpPr/>
            <p:nvPr/>
          </p:nvSpPr>
          <p:spPr>
            <a:xfrm>
              <a:off x="4695702" y="5048003"/>
              <a:ext cx="1104405" cy="1104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7065818" y="4572000"/>
              <a:ext cx="858982" cy="85898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339938" y="489461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693725" y="3048000"/>
              <a:ext cx="1840675" cy="18406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7916883" y="2133600"/>
              <a:ext cx="858982" cy="85898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Oval 14"/>
            <p:cNvSpPr/>
            <p:nvPr/>
          </p:nvSpPr>
          <p:spPr>
            <a:xfrm>
              <a:off x="7824849" y="268580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653153" y="2869870"/>
              <a:ext cx="490847" cy="4908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552210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6781800" y="5562600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6705600" y="5181600"/>
              <a:ext cx="306779" cy="3067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3735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45720" tIns="9144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25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lIns="0" tIns="45720" rIns="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Oval 25"/>
          <p:cNvSpPr/>
          <p:nvPr/>
        </p:nvSpPr>
        <p:spPr>
          <a:xfrm>
            <a:off x="3319153" y="5147953"/>
            <a:ext cx="186047" cy="18604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225024" y="5103129"/>
            <a:ext cx="186047" cy="18604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A6623-81F2-435B-9A2C-8EF05430F93D}" type="datetimeFigureOut">
              <a:rPr lang="es-ES" smtClean="0"/>
              <a:pPr/>
              <a:t>02/11/2010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98F33-16DA-48E2-AA60-FED9D51ED5BE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952"/>
            <a:ext cx="6629400" cy="422452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A6623-81F2-435B-9A2C-8EF05430F93D}" type="datetimeFigureOut">
              <a:rPr lang="es-ES" smtClean="0"/>
              <a:pPr/>
              <a:t>02/11/2010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824"/>
            <a:ext cx="2895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98F33-16DA-48E2-AA60-FED9D51ED5B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Oval 76"/>
          <p:cNvSpPr/>
          <p:nvPr/>
        </p:nvSpPr>
        <p:spPr>
          <a:xfrm rot="6197586" flipV="1">
            <a:off x="7932464" y="5568366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Oval 79"/>
          <p:cNvSpPr/>
          <p:nvPr/>
        </p:nvSpPr>
        <p:spPr>
          <a:xfrm rot="6197586" flipV="1">
            <a:off x="8633992" y="4734233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 rot="6197586" flipV="1">
            <a:off x="8292676" y="4953384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Oval 81"/>
          <p:cNvSpPr/>
          <p:nvPr/>
        </p:nvSpPr>
        <p:spPr>
          <a:xfrm rot="6197586" flipV="1">
            <a:off x="8514131" y="4976607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Oval 82"/>
          <p:cNvSpPr/>
          <p:nvPr/>
        </p:nvSpPr>
        <p:spPr>
          <a:xfrm rot="6197586" flipV="1">
            <a:off x="7856272" y="529537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 rot="6197586" flipV="1">
            <a:off x="199818" y="5914818"/>
            <a:ext cx="216774" cy="216774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Oval 84"/>
          <p:cNvSpPr/>
          <p:nvPr/>
        </p:nvSpPr>
        <p:spPr>
          <a:xfrm rot="6197586" flipV="1">
            <a:off x="7387699" y="5767494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6" name="Oval 85"/>
          <p:cNvSpPr/>
          <p:nvPr/>
        </p:nvSpPr>
        <p:spPr>
          <a:xfrm rot="6197586" flipV="1">
            <a:off x="7412357" y="6095509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 rot="6197586" flipV="1">
            <a:off x="7638907" y="6462226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Oval 87"/>
          <p:cNvSpPr/>
          <p:nvPr/>
        </p:nvSpPr>
        <p:spPr>
          <a:xfrm rot="6197586" flipV="1">
            <a:off x="8607584" y="43843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9" name="Oval 88"/>
          <p:cNvSpPr/>
          <p:nvPr/>
        </p:nvSpPr>
        <p:spPr>
          <a:xfrm rot="6197586" flipV="1">
            <a:off x="7887663" y="6403551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0" name="Oval 89"/>
          <p:cNvSpPr/>
          <p:nvPr/>
        </p:nvSpPr>
        <p:spPr>
          <a:xfrm rot="6197586" flipV="1">
            <a:off x="8801061" y="4338664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 rot="6197586" flipV="1">
            <a:off x="8617702" y="445193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2" name="Oval 91"/>
          <p:cNvSpPr/>
          <p:nvPr/>
        </p:nvSpPr>
        <p:spPr>
          <a:xfrm rot="6197586" flipV="1">
            <a:off x="8557941" y="459441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5" name="Oval 94"/>
          <p:cNvSpPr/>
          <p:nvPr/>
        </p:nvSpPr>
        <p:spPr>
          <a:xfrm rot="6197586" flipV="1">
            <a:off x="243115" y="6241508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6" name="Oval 95"/>
          <p:cNvSpPr/>
          <p:nvPr/>
        </p:nvSpPr>
        <p:spPr>
          <a:xfrm rot="6197586" flipV="1">
            <a:off x="436592" y="6195872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 rot="6197586" flipV="1">
            <a:off x="253233" y="6309147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 rot="6197586" flipV="1">
            <a:off x="193472" y="645162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ts val="1000"/>
        </a:spcBef>
        <a:buFont typeface="Wingdings" pitchFamily="2" charset="2"/>
        <a:buChar char="l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LECTURA CRÍTICA DE UN REVISIÓN SISTEMÁTICA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779912" y="3933056"/>
            <a:ext cx="5112568" cy="2065784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Javier Hernández Pedrosa (MIR-2)</a:t>
            </a:r>
          </a:p>
          <a:p>
            <a:r>
              <a:rPr lang="es-ES" dirty="0" smtClean="0"/>
              <a:t>Mª Isabel Iglesias Hernández (MIR-4)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7704" y="332656"/>
            <a:ext cx="8028384" cy="1268760"/>
          </a:xfrm>
        </p:spPr>
        <p:txBody>
          <a:bodyPr>
            <a:normAutofit fontScale="90000"/>
          </a:bodyPr>
          <a:lstStyle/>
          <a:p>
            <a:r>
              <a:rPr lang="es-ES" b="1" dirty="0" smtClean="0"/>
              <a:t>Evidencias sobre antidepresivos para el Trastorno de Angustia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772816"/>
            <a:ext cx="8532440" cy="5085184"/>
          </a:xfrm>
        </p:spPr>
        <p:txBody>
          <a:bodyPr>
            <a:noAutofit/>
          </a:bodyPr>
          <a:lstStyle/>
          <a:p>
            <a:r>
              <a:rPr lang="es-ES" sz="1200" dirty="0" smtClean="0"/>
              <a:t>1+ La </a:t>
            </a:r>
            <a:r>
              <a:rPr lang="es-ES" sz="1200" dirty="0" err="1" smtClean="0"/>
              <a:t>paroxetina</a:t>
            </a:r>
            <a:r>
              <a:rPr lang="es-ES" sz="1200" dirty="0" smtClean="0"/>
              <a:t>, </a:t>
            </a:r>
            <a:r>
              <a:rPr lang="es-ES" sz="1200" dirty="0" err="1" smtClean="0"/>
              <a:t>fluoxetina</a:t>
            </a:r>
            <a:r>
              <a:rPr lang="es-ES" sz="1200" dirty="0" smtClean="0"/>
              <a:t>, </a:t>
            </a:r>
            <a:r>
              <a:rPr lang="es-ES" sz="1200" dirty="0" err="1" smtClean="0"/>
              <a:t>fluvoxamina</a:t>
            </a:r>
            <a:r>
              <a:rPr lang="es-ES" sz="1200" dirty="0" smtClean="0"/>
              <a:t>, </a:t>
            </a:r>
            <a:r>
              <a:rPr lang="es-ES" sz="1200" dirty="0" err="1" smtClean="0"/>
              <a:t>citalopram</a:t>
            </a:r>
            <a:r>
              <a:rPr lang="es-ES" sz="1200" dirty="0" smtClean="0"/>
              <a:t>, </a:t>
            </a:r>
            <a:r>
              <a:rPr lang="es-ES" sz="1200" dirty="0" err="1" smtClean="0"/>
              <a:t>sertralina</a:t>
            </a:r>
            <a:r>
              <a:rPr lang="es-ES" sz="1200" dirty="0" smtClean="0"/>
              <a:t>, </a:t>
            </a:r>
            <a:r>
              <a:rPr lang="es-ES" sz="1200" dirty="0" err="1" smtClean="0"/>
              <a:t>clorimipramina</a:t>
            </a:r>
            <a:r>
              <a:rPr lang="es-ES" sz="1200" dirty="0" smtClean="0"/>
              <a:t> e </a:t>
            </a:r>
            <a:r>
              <a:rPr lang="es-ES" sz="1200" dirty="0" err="1" smtClean="0"/>
              <a:t>imipramina</a:t>
            </a:r>
            <a:r>
              <a:rPr lang="es-ES" sz="1200" dirty="0" smtClean="0"/>
              <a:t>, comparados con placebo, mejoran los síntomas del TA.</a:t>
            </a:r>
          </a:p>
          <a:p>
            <a:r>
              <a:rPr lang="es-ES" sz="1200" dirty="0" smtClean="0"/>
              <a:t>1+ El porcentaje de abandono del tratamiento por estos efectos adversos fue similar entre los ISRS y los </a:t>
            </a:r>
            <a:r>
              <a:rPr lang="es-ES" sz="1200" dirty="0" err="1" smtClean="0"/>
              <a:t>tricíclicos</a:t>
            </a:r>
            <a:r>
              <a:rPr lang="es-ES" sz="1200" baseline="30000" dirty="0" smtClean="0"/>
              <a:t>.</a:t>
            </a:r>
          </a:p>
          <a:p>
            <a:r>
              <a:rPr lang="es-ES" sz="1200" dirty="0" smtClean="0"/>
              <a:t>1+ El </a:t>
            </a:r>
            <a:r>
              <a:rPr lang="es-ES" sz="1200" dirty="0" err="1" smtClean="0"/>
              <a:t>citalopram</a:t>
            </a:r>
            <a:r>
              <a:rPr lang="es-ES" sz="1200" dirty="0" smtClean="0"/>
              <a:t>, </a:t>
            </a:r>
            <a:r>
              <a:rPr lang="es-ES" sz="1200" dirty="0" err="1" smtClean="0"/>
              <a:t>escitalopram</a:t>
            </a:r>
            <a:r>
              <a:rPr lang="es-ES" sz="1200" dirty="0" smtClean="0"/>
              <a:t>, </a:t>
            </a:r>
            <a:r>
              <a:rPr lang="es-ES" sz="1200" dirty="0" err="1" smtClean="0"/>
              <a:t>fluoxetina</a:t>
            </a:r>
            <a:r>
              <a:rPr lang="es-ES" sz="1200" dirty="0" smtClean="0"/>
              <a:t>, </a:t>
            </a:r>
            <a:r>
              <a:rPr lang="es-ES" sz="1200" dirty="0" err="1" smtClean="0"/>
              <a:t>fluvoxamina</a:t>
            </a:r>
            <a:r>
              <a:rPr lang="es-ES" sz="1200" dirty="0" smtClean="0"/>
              <a:t>, </a:t>
            </a:r>
            <a:r>
              <a:rPr lang="es-ES" sz="1200" dirty="0" err="1" smtClean="0"/>
              <a:t>paroxetina</a:t>
            </a:r>
            <a:r>
              <a:rPr lang="es-ES" sz="1200" dirty="0" smtClean="0"/>
              <a:t>, </a:t>
            </a:r>
            <a:r>
              <a:rPr lang="es-ES" sz="1200" dirty="0" err="1" smtClean="0"/>
              <a:t>sertralina</a:t>
            </a:r>
            <a:r>
              <a:rPr lang="es-ES" sz="1200" dirty="0" smtClean="0"/>
              <a:t> y </a:t>
            </a:r>
            <a:r>
              <a:rPr lang="es-ES" sz="1200" dirty="0" err="1" smtClean="0"/>
              <a:t>venlafaxina</a:t>
            </a:r>
            <a:r>
              <a:rPr lang="es-ES" sz="1200" dirty="0" smtClean="0"/>
              <a:t> LP mejoran significativamente la gravedad del pánico.</a:t>
            </a:r>
          </a:p>
          <a:p>
            <a:r>
              <a:rPr lang="es-ES" sz="1200" dirty="0" smtClean="0"/>
              <a:t>1+ Estos ISRS demuestran además una mejoría significativa en la ansiedad anticipatoria, en la evitación </a:t>
            </a:r>
            <a:r>
              <a:rPr lang="es-ES" sz="1200" dirty="0" err="1" smtClean="0"/>
              <a:t>agorafóbica</a:t>
            </a:r>
            <a:r>
              <a:rPr lang="es-ES" sz="1200" dirty="0" smtClean="0"/>
              <a:t> y en los síntomas relacionados con la discapacidad funcional y la calidad de vida.</a:t>
            </a:r>
          </a:p>
          <a:p>
            <a:r>
              <a:rPr lang="es-ES" sz="1200" dirty="0" smtClean="0"/>
              <a:t>Se recomienda la utilización de los antidepresivos como uno de los tratamientos farmacológicos de elección para el TA (GRADO A)</a:t>
            </a:r>
            <a:endParaRPr lang="es-ES" sz="1200" dirty="0"/>
          </a:p>
        </p:txBody>
      </p:sp>
      <p:sp>
        <p:nvSpPr>
          <p:cNvPr id="6" name="5 CuadroTexto"/>
          <p:cNvSpPr txBox="1"/>
          <p:nvPr/>
        </p:nvSpPr>
        <p:spPr>
          <a:xfrm>
            <a:off x="1835696" y="6597352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1835696" y="659735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2123728" y="6581001"/>
            <a:ext cx="6192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>
                <a:solidFill>
                  <a:srgbClr val="FFC000"/>
                </a:solidFill>
              </a:rPr>
              <a:t>*Biblioteca de </a:t>
            </a:r>
            <a:r>
              <a:rPr lang="es-ES" sz="1200" dirty="0" err="1" smtClean="0">
                <a:solidFill>
                  <a:srgbClr val="FFC000"/>
                </a:solidFill>
              </a:rPr>
              <a:t>Guias</a:t>
            </a:r>
            <a:r>
              <a:rPr lang="es-ES" sz="1200" dirty="0" smtClean="0">
                <a:solidFill>
                  <a:srgbClr val="FFC000"/>
                </a:solidFill>
              </a:rPr>
              <a:t> de Practica </a:t>
            </a:r>
            <a:r>
              <a:rPr lang="es-ES" sz="1200" dirty="0" err="1" smtClean="0">
                <a:solidFill>
                  <a:srgbClr val="FFC000"/>
                </a:solidFill>
              </a:rPr>
              <a:t>Clinica</a:t>
            </a:r>
            <a:r>
              <a:rPr lang="es-ES" sz="1200" dirty="0" smtClean="0">
                <a:solidFill>
                  <a:srgbClr val="FFC000"/>
                </a:solidFill>
              </a:rPr>
              <a:t> del sistema Nacional de Salud</a:t>
            </a:r>
            <a:endParaRPr lang="es-ES" sz="1200" dirty="0"/>
          </a:p>
        </p:txBody>
      </p:sp>
      <p:sp>
        <p:nvSpPr>
          <p:cNvPr id="9" name="8 Elipse"/>
          <p:cNvSpPr/>
          <p:nvPr/>
        </p:nvSpPr>
        <p:spPr>
          <a:xfrm>
            <a:off x="2051720" y="2348880"/>
            <a:ext cx="5760640" cy="38164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1+ La </a:t>
            </a:r>
            <a:r>
              <a:rPr lang="es-ES" sz="2000" dirty="0" err="1" smtClean="0"/>
              <a:t>paroxetina</a:t>
            </a:r>
            <a:r>
              <a:rPr lang="es-ES" sz="2000" dirty="0" smtClean="0"/>
              <a:t>, </a:t>
            </a:r>
            <a:r>
              <a:rPr lang="es-ES" sz="2000" dirty="0" err="1" smtClean="0"/>
              <a:t>fluoxetina</a:t>
            </a:r>
            <a:r>
              <a:rPr lang="es-ES" sz="2000" dirty="0" smtClean="0"/>
              <a:t>, </a:t>
            </a:r>
            <a:r>
              <a:rPr lang="es-ES" sz="2000" dirty="0" err="1" smtClean="0"/>
              <a:t>fluvoxamina</a:t>
            </a:r>
            <a:r>
              <a:rPr lang="es-ES" sz="2000" dirty="0" smtClean="0"/>
              <a:t>, </a:t>
            </a:r>
            <a:r>
              <a:rPr lang="es-ES" sz="2000" dirty="0" err="1" smtClean="0"/>
              <a:t>citalopram</a:t>
            </a:r>
            <a:r>
              <a:rPr lang="es-ES" sz="2000" dirty="0" smtClean="0"/>
              <a:t>, </a:t>
            </a:r>
            <a:r>
              <a:rPr lang="es-ES" sz="2000" dirty="0" err="1" smtClean="0"/>
              <a:t>sertralina</a:t>
            </a:r>
            <a:r>
              <a:rPr lang="es-ES" sz="2000" dirty="0" smtClean="0"/>
              <a:t>, </a:t>
            </a:r>
            <a:r>
              <a:rPr lang="es-ES" sz="2000" dirty="0" err="1" smtClean="0"/>
              <a:t>clorimipramina</a:t>
            </a:r>
            <a:r>
              <a:rPr lang="es-ES" sz="2000" dirty="0" smtClean="0"/>
              <a:t> e </a:t>
            </a:r>
            <a:r>
              <a:rPr lang="es-ES" sz="2000" dirty="0" err="1" smtClean="0"/>
              <a:t>imipramina</a:t>
            </a:r>
            <a:r>
              <a:rPr lang="es-ES" sz="2000" dirty="0" smtClean="0"/>
              <a:t>, comparados con placebo, mejoran los síntomas del TA</a:t>
            </a:r>
            <a:endParaRPr lang="es-ES" sz="2000" dirty="0"/>
          </a:p>
        </p:txBody>
      </p:sp>
      <p:sp>
        <p:nvSpPr>
          <p:cNvPr id="10" name="9 Elipse"/>
          <p:cNvSpPr/>
          <p:nvPr/>
        </p:nvSpPr>
        <p:spPr>
          <a:xfrm>
            <a:off x="2051720" y="2636912"/>
            <a:ext cx="5616624" cy="316835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000" dirty="0" smtClean="0"/>
              <a:t>1+ El porcentaje de abandono del tratamiento por estos efectos adversos fue similar entre los ISRS y los </a:t>
            </a:r>
            <a:r>
              <a:rPr lang="es-ES" sz="2000" dirty="0" err="1" smtClean="0"/>
              <a:t>tricíclicos</a:t>
            </a:r>
            <a:r>
              <a:rPr lang="es-ES" sz="2000" baseline="30000" dirty="0" smtClean="0"/>
              <a:t>.</a:t>
            </a:r>
          </a:p>
        </p:txBody>
      </p:sp>
      <p:sp>
        <p:nvSpPr>
          <p:cNvPr id="11" name="10 Elipse"/>
          <p:cNvSpPr/>
          <p:nvPr/>
        </p:nvSpPr>
        <p:spPr>
          <a:xfrm>
            <a:off x="1979712" y="2852936"/>
            <a:ext cx="5904656" cy="2736304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1+ El </a:t>
            </a:r>
            <a:r>
              <a:rPr lang="es-ES" sz="2000" dirty="0" err="1" smtClean="0"/>
              <a:t>citalopram</a:t>
            </a:r>
            <a:r>
              <a:rPr lang="es-ES" sz="2000" dirty="0" smtClean="0"/>
              <a:t>, </a:t>
            </a:r>
            <a:r>
              <a:rPr lang="es-ES" sz="2000" dirty="0" err="1" smtClean="0"/>
              <a:t>escitalopram</a:t>
            </a:r>
            <a:r>
              <a:rPr lang="es-ES" sz="2000" dirty="0" smtClean="0"/>
              <a:t>, </a:t>
            </a:r>
            <a:r>
              <a:rPr lang="es-ES" sz="2000" dirty="0" err="1" smtClean="0"/>
              <a:t>fluoxetina</a:t>
            </a:r>
            <a:r>
              <a:rPr lang="es-ES" sz="2000" dirty="0" smtClean="0"/>
              <a:t>, </a:t>
            </a:r>
            <a:r>
              <a:rPr lang="es-ES" sz="2000" dirty="0" err="1" smtClean="0"/>
              <a:t>fluvoxamina</a:t>
            </a:r>
            <a:r>
              <a:rPr lang="es-ES" sz="2000" dirty="0" smtClean="0"/>
              <a:t>, </a:t>
            </a:r>
            <a:r>
              <a:rPr lang="es-ES" sz="2000" dirty="0" err="1" smtClean="0"/>
              <a:t>paroxetina</a:t>
            </a:r>
            <a:r>
              <a:rPr lang="es-ES" sz="2000" dirty="0" smtClean="0"/>
              <a:t>, </a:t>
            </a:r>
            <a:r>
              <a:rPr lang="es-ES" sz="2000" dirty="0" err="1" smtClean="0"/>
              <a:t>sertralina</a:t>
            </a:r>
            <a:r>
              <a:rPr lang="es-ES" sz="2000" dirty="0" smtClean="0"/>
              <a:t> y </a:t>
            </a:r>
            <a:r>
              <a:rPr lang="es-ES" sz="2000" dirty="0" err="1" smtClean="0"/>
              <a:t>venlafaxina</a:t>
            </a:r>
            <a:r>
              <a:rPr lang="es-ES" sz="2000" dirty="0" smtClean="0"/>
              <a:t> LP mejoran significativamente la gravedad del pánico</a:t>
            </a:r>
            <a:endParaRPr lang="es-ES" sz="2000" dirty="0"/>
          </a:p>
        </p:txBody>
      </p:sp>
      <p:sp>
        <p:nvSpPr>
          <p:cNvPr id="12" name="11 Elipse"/>
          <p:cNvSpPr/>
          <p:nvPr/>
        </p:nvSpPr>
        <p:spPr>
          <a:xfrm>
            <a:off x="1619672" y="2852936"/>
            <a:ext cx="6624736" cy="280831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1+ Estos ISRS demuestran además una mejoría significativa en la ansiedad anticipatoria, en la evitación </a:t>
            </a:r>
            <a:r>
              <a:rPr lang="es-ES" sz="2000" dirty="0" err="1" smtClean="0"/>
              <a:t>agorafóbica</a:t>
            </a:r>
            <a:r>
              <a:rPr lang="es-ES" sz="2000" dirty="0" smtClean="0"/>
              <a:t> y en los síntomas relacionados con la discapacidad funcional y la calidad de vida</a:t>
            </a:r>
            <a:endParaRPr lang="es-ES" sz="2000" dirty="0"/>
          </a:p>
        </p:txBody>
      </p:sp>
      <p:sp>
        <p:nvSpPr>
          <p:cNvPr id="13" name="12 Elipse"/>
          <p:cNvSpPr/>
          <p:nvPr/>
        </p:nvSpPr>
        <p:spPr>
          <a:xfrm>
            <a:off x="1979712" y="2708920"/>
            <a:ext cx="6048672" cy="288032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000" dirty="0" smtClean="0"/>
              <a:t>Se recomienda la utilización de los antidepresivos como uno de los tratamientos farmacológicos de elección para el TA (GRADO A)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4600" y="404664"/>
            <a:ext cx="6629400" cy="1143000"/>
          </a:xfrm>
        </p:spPr>
        <p:txBody>
          <a:bodyPr>
            <a:normAutofit fontScale="90000"/>
          </a:bodyPr>
          <a:lstStyle/>
          <a:p>
            <a:r>
              <a:rPr lang="es-ES" sz="3100" b="1" dirty="0" smtClean="0"/>
              <a:t>Evidencias sobre el tratamiento combinado (TCC y medicación) para el Trastorno de Angustia 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dirty="0" smtClean="0"/>
              <a:t>	</a:t>
            </a:r>
            <a:r>
              <a:rPr lang="es-ES" sz="2000" dirty="0" smtClean="0"/>
              <a:t>1++ A corto plazo, el TC vs </a:t>
            </a:r>
            <a:r>
              <a:rPr lang="es-ES" sz="2000" dirty="0" err="1" smtClean="0"/>
              <a:t>Monoterapia</a:t>
            </a:r>
            <a:r>
              <a:rPr lang="es-ES" sz="2000" dirty="0" smtClean="0"/>
              <a:t> (TCC / antidepresivos) es más efectivo en la mejora sintomática del TA</a:t>
            </a:r>
            <a:r>
              <a:rPr lang="es-ES" sz="2000" baseline="30000" dirty="0" smtClean="0"/>
              <a:t>.</a:t>
            </a:r>
          </a:p>
          <a:p>
            <a:pPr>
              <a:buNone/>
            </a:pPr>
            <a:r>
              <a:rPr lang="es-ES" sz="2000" baseline="30000" dirty="0" smtClean="0"/>
              <a:t>	</a:t>
            </a:r>
            <a:r>
              <a:rPr lang="es-ES" sz="2000" dirty="0" smtClean="0"/>
              <a:t> 1++ A largo plazo, el TC es tan efectivo como la TCC sola y es más efectivo que el tratamiento con </a:t>
            </a:r>
            <a:r>
              <a:rPr lang="es-ES" sz="2000" dirty="0" err="1" smtClean="0"/>
              <a:t>ADPs</a:t>
            </a:r>
            <a:r>
              <a:rPr lang="es-ES" sz="2000" dirty="0" smtClean="0"/>
              <a:t> solos. </a:t>
            </a:r>
          </a:p>
          <a:p>
            <a:pPr>
              <a:buNone/>
            </a:pPr>
            <a:r>
              <a:rPr lang="es-ES" sz="2000" dirty="0" smtClean="0"/>
              <a:t>	1+ Durante el seguimiento, la  TC (añadiendo medicación antidepresiva a la TCC) interfirió en el mantenimiento de los beneficios obtenidos a largo plazo por la TCC sola</a:t>
            </a:r>
            <a:endParaRPr lang="es-ES" sz="2000" baseline="30000" dirty="0" smtClean="0"/>
          </a:p>
          <a:p>
            <a:pPr>
              <a:buNone/>
            </a:pPr>
            <a:r>
              <a:rPr lang="es-ES" baseline="30000" dirty="0" smtClean="0"/>
              <a:t>	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2267744" y="6165304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C000"/>
                </a:solidFill>
              </a:rPr>
              <a:t>   *</a:t>
            </a:r>
            <a:r>
              <a:rPr lang="es-ES" sz="1200" dirty="0" smtClean="0">
                <a:solidFill>
                  <a:srgbClr val="FFC000"/>
                </a:solidFill>
              </a:rPr>
              <a:t>Biblioteca de </a:t>
            </a:r>
            <a:r>
              <a:rPr lang="es-ES" sz="1200" dirty="0" err="1" smtClean="0">
                <a:solidFill>
                  <a:srgbClr val="FFC000"/>
                </a:solidFill>
              </a:rPr>
              <a:t>Guias</a:t>
            </a:r>
            <a:r>
              <a:rPr lang="es-ES" sz="1200" dirty="0" smtClean="0">
                <a:solidFill>
                  <a:srgbClr val="FFC000"/>
                </a:solidFill>
              </a:rPr>
              <a:t> de Practica </a:t>
            </a:r>
            <a:r>
              <a:rPr lang="es-ES" sz="1200" dirty="0" err="1" smtClean="0">
                <a:solidFill>
                  <a:srgbClr val="FFC000"/>
                </a:solidFill>
              </a:rPr>
              <a:t>Clinica</a:t>
            </a:r>
            <a:r>
              <a:rPr lang="es-ES" sz="1200" dirty="0" smtClean="0">
                <a:solidFill>
                  <a:srgbClr val="FFC000"/>
                </a:solidFill>
              </a:rPr>
              <a:t> del sistema Nacional de Salud</a:t>
            </a:r>
            <a:endParaRPr lang="es-ES" sz="1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TÍTULO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340768"/>
            <a:ext cx="8077200" cy="5112568"/>
          </a:xfrm>
        </p:spPr>
        <p:txBody>
          <a:bodyPr>
            <a:normAutofit fontScale="25000" lnSpcReduction="20000"/>
          </a:bodyPr>
          <a:lstStyle/>
          <a:p>
            <a:r>
              <a:rPr lang="en-US" sz="2400" b="1" dirty="0" smtClean="0"/>
              <a:t> </a:t>
            </a:r>
            <a:r>
              <a:rPr lang="en-US" sz="7400" b="1" dirty="0" smtClean="0"/>
              <a:t>“PSYCHOTHERAPY PLUS ANTIDEPRESSANT FOR PANIC DISORDER WITH OR WITHOUT AGORAPHOBIA”</a:t>
            </a:r>
          </a:p>
          <a:p>
            <a:endParaRPr lang="en-US" sz="7400" b="1" dirty="0" smtClean="0"/>
          </a:p>
          <a:p>
            <a:r>
              <a:rPr lang="es-ES" sz="5600" b="1" dirty="0" err="1" smtClean="0"/>
              <a:t>Systematic</a:t>
            </a:r>
            <a:r>
              <a:rPr lang="es-ES" sz="5600" b="1" dirty="0" smtClean="0"/>
              <a:t> </a:t>
            </a:r>
            <a:r>
              <a:rPr lang="es-ES" sz="5600" b="1" dirty="0" err="1" smtClean="0"/>
              <a:t>review</a:t>
            </a:r>
            <a:r>
              <a:rPr lang="es-ES" sz="5600" b="1" dirty="0" smtClean="0"/>
              <a:t> </a:t>
            </a:r>
          </a:p>
          <a:p>
            <a:pPr>
              <a:buNone/>
            </a:pPr>
            <a:r>
              <a:rPr lang="es-ES" sz="5600" b="1" dirty="0" smtClean="0"/>
              <a:t>	TOSHI A. FURUKAWA, MD, </a:t>
            </a:r>
            <a:r>
              <a:rPr lang="es-ES" sz="5600" b="1" dirty="0" err="1" smtClean="0"/>
              <a:t>PhD</a:t>
            </a:r>
            <a:r>
              <a:rPr lang="es-ES" sz="5600" b="1" dirty="0" smtClean="0"/>
              <a:t> and NORIO WATANABE, MD </a:t>
            </a:r>
            <a:r>
              <a:rPr lang="es-ES" sz="5600" dirty="0" err="1" smtClean="0"/>
              <a:t>Department</a:t>
            </a:r>
            <a:r>
              <a:rPr lang="es-ES" sz="5600" dirty="0" smtClean="0"/>
              <a:t> of </a:t>
            </a:r>
            <a:r>
              <a:rPr lang="es-ES" sz="5600" dirty="0" err="1" smtClean="0"/>
              <a:t>Psychiatry</a:t>
            </a:r>
            <a:r>
              <a:rPr lang="es-ES" sz="5600" dirty="0" smtClean="0"/>
              <a:t> and </a:t>
            </a:r>
            <a:r>
              <a:rPr lang="es-ES" sz="5600" dirty="0" err="1" smtClean="0"/>
              <a:t>Cognitive–Behavioural</a:t>
            </a:r>
            <a:r>
              <a:rPr lang="es-ES" sz="5600" dirty="0" smtClean="0"/>
              <a:t> Medicine, Nagoya City </a:t>
            </a:r>
            <a:r>
              <a:rPr lang="es-ES" sz="5600" dirty="0" err="1" smtClean="0"/>
              <a:t>University</a:t>
            </a:r>
            <a:r>
              <a:rPr lang="es-ES" sz="5600" dirty="0" smtClean="0"/>
              <a:t> </a:t>
            </a:r>
            <a:r>
              <a:rPr lang="es-ES" sz="5600" dirty="0" err="1" smtClean="0"/>
              <a:t>Graduate</a:t>
            </a:r>
            <a:r>
              <a:rPr lang="es-ES" sz="5600" dirty="0" smtClean="0"/>
              <a:t> </a:t>
            </a:r>
            <a:r>
              <a:rPr lang="es-ES" sz="5600" dirty="0" err="1" smtClean="0"/>
              <a:t>School</a:t>
            </a:r>
            <a:r>
              <a:rPr lang="es-ES" sz="5600" dirty="0" smtClean="0"/>
              <a:t> of </a:t>
            </a:r>
            <a:r>
              <a:rPr lang="es-ES" sz="5600" dirty="0" err="1" smtClean="0"/>
              <a:t>Medical</a:t>
            </a:r>
            <a:r>
              <a:rPr lang="es-ES" sz="5600" dirty="0" smtClean="0"/>
              <a:t> </a:t>
            </a:r>
            <a:r>
              <a:rPr lang="es-ES" sz="5600" dirty="0" err="1" smtClean="0"/>
              <a:t>Sciences</a:t>
            </a:r>
            <a:r>
              <a:rPr lang="es-ES" sz="5600" dirty="0" smtClean="0"/>
              <a:t>, Nagoya, </a:t>
            </a:r>
            <a:r>
              <a:rPr lang="es-ES" sz="5600" dirty="0" err="1" smtClean="0"/>
              <a:t>Japan</a:t>
            </a:r>
            <a:r>
              <a:rPr lang="es-ES" sz="5600" dirty="0" smtClean="0"/>
              <a:t> </a:t>
            </a:r>
          </a:p>
          <a:p>
            <a:pPr>
              <a:buNone/>
            </a:pPr>
            <a:r>
              <a:rPr lang="es-ES" sz="5600" b="1" dirty="0" smtClean="0"/>
              <a:t>	RACHEL CHURCHILL, </a:t>
            </a:r>
            <a:r>
              <a:rPr lang="es-ES" sz="5600" b="1" dirty="0" err="1" smtClean="0"/>
              <a:t>MSc</a:t>
            </a:r>
            <a:r>
              <a:rPr lang="es-ES" sz="5600" b="1" dirty="0" smtClean="0"/>
              <a:t>, </a:t>
            </a:r>
            <a:r>
              <a:rPr lang="es-ES" sz="5600" b="1" dirty="0" err="1" smtClean="0"/>
              <a:t>PhD</a:t>
            </a:r>
            <a:r>
              <a:rPr lang="es-ES" sz="5600" b="1" dirty="0" smtClean="0"/>
              <a:t> </a:t>
            </a:r>
            <a:endParaRPr lang="es-ES" sz="5600" dirty="0" smtClean="0"/>
          </a:p>
          <a:p>
            <a:pPr>
              <a:buNone/>
            </a:pPr>
            <a:r>
              <a:rPr lang="es-ES" sz="5600" dirty="0" smtClean="0"/>
              <a:t>	Cochrane </a:t>
            </a:r>
            <a:r>
              <a:rPr lang="es-ES" sz="5600" dirty="0" err="1" smtClean="0"/>
              <a:t>Collaboration</a:t>
            </a:r>
            <a:r>
              <a:rPr lang="es-ES" sz="5600" dirty="0" smtClean="0"/>
              <a:t> </a:t>
            </a:r>
            <a:r>
              <a:rPr lang="es-ES" sz="5600" dirty="0" err="1" smtClean="0"/>
              <a:t>Depression</a:t>
            </a:r>
            <a:r>
              <a:rPr lang="es-ES" sz="5600" dirty="0" smtClean="0"/>
              <a:t>, </a:t>
            </a:r>
            <a:r>
              <a:rPr lang="es-ES" sz="5600" dirty="0" err="1" smtClean="0"/>
              <a:t>Anxiety</a:t>
            </a:r>
            <a:r>
              <a:rPr lang="es-ES" sz="5600" dirty="0" smtClean="0"/>
              <a:t> and Neurosis </a:t>
            </a:r>
            <a:r>
              <a:rPr lang="es-ES" sz="5600" dirty="0" err="1" smtClean="0"/>
              <a:t>Review</a:t>
            </a:r>
            <a:r>
              <a:rPr lang="es-ES" sz="5600" dirty="0" smtClean="0"/>
              <a:t> </a:t>
            </a:r>
            <a:r>
              <a:rPr lang="es-ES" sz="5600" dirty="0" err="1" smtClean="0"/>
              <a:t>Group</a:t>
            </a:r>
            <a:r>
              <a:rPr lang="es-ES" sz="5600" dirty="0" smtClean="0"/>
              <a:t>, </a:t>
            </a:r>
            <a:r>
              <a:rPr lang="es-ES" sz="5600" dirty="0" err="1" smtClean="0"/>
              <a:t>Health</a:t>
            </a:r>
            <a:r>
              <a:rPr lang="es-ES" sz="5600" dirty="0" smtClean="0"/>
              <a:t> </a:t>
            </a:r>
            <a:r>
              <a:rPr lang="es-ES" sz="5600" dirty="0" err="1" smtClean="0"/>
              <a:t>Services</a:t>
            </a:r>
            <a:r>
              <a:rPr lang="es-ES" sz="5600" dirty="0" smtClean="0"/>
              <a:t> </a:t>
            </a:r>
            <a:r>
              <a:rPr lang="es-ES" sz="5600" dirty="0" err="1" smtClean="0"/>
              <a:t>Research</a:t>
            </a:r>
            <a:r>
              <a:rPr lang="es-ES" sz="5600" dirty="0" smtClean="0"/>
              <a:t> </a:t>
            </a:r>
            <a:r>
              <a:rPr lang="es-ES" sz="5600" dirty="0" err="1" smtClean="0"/>
              <a:t>Department</a:t>
            </a:r>
            <a:r>
              <a:rPr lang="es-ES" sz="5600" dirty="0" smtClean="0"/>
              <a:t>, </a:t>
            </a:r>
            <a:r>
              <a:rPr lang="es-ES" sz="5600" dirty="0" err="1" smtClean="0"/>
              <a:t>Institute</a:t>
            </a:r>
            <a:r>
              <a:rPr lang="es-ES" sz="5600" dirty="0" smtClean="0"/>
              <a:t> of </a:t>
            </a:r>
            <a:r>
              <a:rPr lang="es-ES" sz="5600" dirty="0" err="1" smtClean="0"/>
              <a:t>Psychiatry</a:t>
            </a:r>
            <a:r>
              <a:rPr lang="es-ES" sz="5600" dirty="0" smtClean="0"/>
              <a:t>, London, UK </a:t>
            </a:r>
          </a:p>
          <a:p>
            <a:pPr>
              <a:buNone/>
            </a:pP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LECTURA CRÍTICA ARTÍCULOS DE REVISIÓN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ES" sz="2800" dirty="0" smtClean="0"/>
              <a:t>¿Son válidos los resultados del estudio?</a:t>
            </a:r>
          </a:p>
          <a:p>
            <a:r>
              <a:rPr lang="es-ES" sz="2800" dirty="0" smtClean="0"/>
              <a:t>¿Cuáles son los resultados?</a:t>
            </a:r>
          </a:p>
          <a:p>
            <a:r>
              <a:rPr lang="es-ES" sz="2800" dirty="0" smtClean="0"/>
              <a:t>¿Pueden aplicarse los resultados en la asistencia a mis pacientes?</a:t>
            </a:r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LECTURA CRÍTICA ARTÍCULOS DE REVISIÓN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ES" sz="2800" dirty="0" smtClean="0">
                <a:solidFill>
                  <a:schemeClr val="accent5">
                    <a:lumMod val="75000"/>
                  </a:schemeClr>
                </a:solidFill>
              </a:rPr>
              <a:t>¿Son válidos los resultados del estudio?</a:t>
            </a:r>
          </a:p>
          <a:p>
            <a:r>
              <a:rPr lang="es-ES" sz="2800" dirty="0" smtClean="0"/>
              <a:t>¿Cuáles son los resultados?</a:t>
            </a:r>
          </a:p>
          <a:p>
            <a:r>
              <a:rPr lang="es-ES" sz="2800" dirty="0" smtClean="0"/>
              <a:t>¿Pueden aplicarse los resultados en la asistencia a mis pacientes?</a:t>
            </a:r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47800" y="609600"/>
            <a:ext cx="7012632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CRITERIOS PRIMARIOS VALIDEZ (I)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¿Abordó la revisión de conjunto un problema clínico focalizado?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971600" y="4149080"/>
            <a:ext cx="2880320" cy="223224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000" dirty="0" smtClean="0">
                <a:solidFill>
                  <a:schemeClr val="bg1"/>
                </a:solidFill>
              </a:rPr>
              <a:t>El principal problema que aborda la revisión sistemática está claro a partir del título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4644008" y="4149080"/>
            <a:ext cx="3744416" cy="216024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000" dirty="0" smtClean="0">
                <a:solidFill>
                  <a:schemeClr val="bg1"/>
                </a:solidFill>
              </a:rPr>
              <a:t>Formula la relación entre pacientes con diagnóstico específico (</a:t>
            </a:r>
            <a:r>
              <a:rPr lang="es-ES" sz="2000" b="1" dirty="0" err="1" smtClean="0">
                <a:solidFill>
                  <a:schemeClr val="bg1"/>
                </a:solidFill>
              </a:rPr>
              <a:t>T.Pánico</a:t>
            </a:r>
            <a:r>
              <a:rPr lang="es-ES" sz="2000" b="1" dirty="0" smtClean="0">
                <a:solidFill>
                  <a:schemeClr val="bg1"/>
                </a:solidFill>
              </a:rPr>
              <a:t> ± Agorafobia</a:t>
            </a:r>
            <a:r>
              <a:rPr lang="es-ES" sz="2000" dirty="0" smtClean="0">
                <a:solidFill>
                  <a:schemeClr val="bg1"/>
                </a:solidFill>
              </a:rPr>
              <a:t>) y exposición a un tratamiento (</a:t>
            </a:r>
            <a:r>
              <a:rPr lang="es-ES" sz="2000" b="1" dirty="0" smtClean="0">
                <a:solidFill>
                  <a:schemeClr val="bg1"/>
                </a:solidFill>
              </a:rPr>
              <a:t>Terapia Combinada</a:t>
            </a:r>
            <a:r>
              <a:rPr lang="es-ES" sz="2000" dirty="0" smtClean="0">
                <a:solidFill>
                  <a:schemeClr val="bg1"/>
                </a:solidFill>
              </a:rPr>
              <a:t>)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1028" name="Litebulb"/>
          <p:cNvSpPr>
            <a:spLocks noEditPoints="1" noChangeArrowheads="1"/>
          </p:cNvSpPr>
          <p:nvPr/>
        </p:nvSpPr>
        <p:spPr bwMode="auto">
          <a:xfrm>
            <a:off x="5652121" y="2420888"/>
            <a:ext cx="2304255" cy="3107457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00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6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SI</a:t>
            </a:r>
            <a:endParaRPr lang="es-ES" sz="6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0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47800" y="609600"/>
            <a:ext cx="7228656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CRITERIOS PRIMARIOS VALIDEZ (II)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¿Fueron apropiados los criterios utilizados para la inclusión de los artículos a seleccionar?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1. Pacientes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Incluye pacientes con T. Pánico ± Agorafobia, SIN especificar criterios diagnósticos</a:t>
            </a:r>
          </a:p>
          <a:p>
            <a:endParaRPr lang="es-ES" dirty="0" smtClean="0"/>
          </a:p>
          <a:p>
            <a:r>
              <a:rPr lang="es-ES" dirty="0" smtClean="0"/>
              <a:t>Rango de edad: Adultos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39752" y="260648"/>
            <a:ext cx="7372672" cy="1739280"/>
          </a:xfrm>
        </p:spPr>
        <p:txBody>
          <a:bodyPr>
            <a:normAutofit fontScale="90000"/>
          </a:bodyPr>
          <a:lstStyle/>
          <a:p>
            <a:r>
              <a:rPr lang="es-ES" sz="3100" dirty="0" smtClean="0"/>
              <a:t>¿Fueron apropiados los criterios utilizados para la inclusión de los artículos a seleccionar?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1115616" y="2060848"/>
            <a:ext cx="3600400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PACIENTES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1115616" y="4077072"/>
            <a:ext cx="3600400" cy="86409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RESULTADOS DE INTERÉS</a:t>
            </a:r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115616" y="3068960"/>
            <a:ext cx="3600400" cy="86409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EXPOSICIONES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1115616" y="5085184"/>
            <a:ext cx="3600400" cy="86409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ESTÁNDARES METODOLÓGICOS</a:t>
            </a:r>
            <a:endParaRPr lang="es-ES" dirty="0"/>
          </a:p>
        </p:txBody>
      </p:sp>
      <p:sp>
        <p:nvSpPr>
          <p:cNvPr id="8" name="Litebulb"/>
          <p:cNvSpPr>
            <a:spLocks noEditPoints="1" noChangeArrowheads="1"/>
          </p:cNvSpPr>
          <p:nvPr/>
        </p:nvSpPr>
        <p:spPr bwMode="auto">
          <a:xfrm>
            <a:off x="5148064" y="1916832"/>
            <a:ext cx="1152128" cy="1163241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00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2400" b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NO</a:t>
            </a:r>
            <a:endParaRPr lang="es-ES" sz="2400" b="1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760" y="0"/>
            <a:ext cx="6269360" cy="836712"/>
          </a:xfrm>
        </p:spPr>
        <p:txBody>
          <a:bodyPr/>
          <a:lstStyle/>
          <a:p>
            <a:r>
              <a:rPr lang="es-ES" dirty="0" smtClean="0"/>
              <a:t>2. Exposiciones</a:t>
            </a:r>
            <a:endParaRPr lang="es-ES" dirty="0"/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858000"/>
          </a:xfrm>
        </p:spPr>
        <p:txBody>
          <a:bodyPr>
            <a:noAutofit/>
          </a:bodyPr>
          <a:lstStyle/>
          <a:p>
            <a:r>
              <a:rPr lang="es-ES" sz="2000" dirty="0" smtClean="0">
                <a:solidFill>
                  <a:schemeClr val="accent5">
                    <a:lumMod val="75000"/>
                  </a:schemeClr>
                </a:solidFill>
              </a:rPr>
              <a:t>Se incluyeron ECA que compararon:</a:t>
            </a:r>
          </a:p>
          <a:p>
            <a:pPr lvl="1"/>
            <a:r>
              <a:rPr lang="es-ES" sz="2000" dirty="0" err="1" smtClean="0"/>
              <a:t>Tto</a:t>
            </a:r>
            <a:r>
              <a:rPr lang="es-ES" sz="2000" dirty="0" smtClean="0"/>
              <a:t> combinado con </a:t>
            </a:r>
            <a:r>
              <a:rPr lang="es-ES" sz="2000" dirty="0" err="1" smtClean="0"/>
              <a:t>Monoterapia</a:t>
            </a:r>
            <a:r>
              <a:rPr lang="es-ES" sz="2000" dirty="0" smtClean="0"/>
              <a:t> (Psicoterapia / </a:t>
            </a:r>
            <a:r>
              <a:rPr lang="es-ES" sz="2000" dirty="0" err="1" smtClean="0"/>
              <a:t>Farmacoterapia</a:t>
            </a:r>
            <a:r>
              <a:rPr lang="es-ES" sz="2000" dirty="0" smtClean="0"/>
              <a:t>)</a:t>
            </a:r>
          </a:p>
          <a:p>
            <a:pPr lvl="1"/>
            <a:r>
              <a:rPr lang="es-ES" sz="2000" dirty="0" smtClean="0"/>
              <a:t>En adultos con </a:t>
            </a:r>
            <a:r>
              <a:rPr lang="es-ES" sz="2000" dirty="0" err="1" smtClean="0"/>
              <a:t>T.Pánico</a:t>
            </a:r>
            <a:r>
              <a:rPr lang="es-ES" sz="2000" dirty="0" smtClean="0"/>
              <a:t> ± Agorafobia</a:t>
            </a:r>
          </a:p>
          <a:p>
            <a:r>
              <a:rPr lang="es-ES" sz="2000" dirty="0" smtClean="0">
                <a:solidFill>
                  <a:schemeClr val="accent5">
                    <a:lumMod val="75000"/>
                  </a:schemeClr>
                </a:solidFill>
              </a:rPr>
              <a:t>Formatos individuales y grupales de:</a:t>
            </a:r>
          </a:p>
          <a:p>
            <a:pPr lvl="1"/>
            <a:r>
              <a:rPr lang="es-ES" sz="2000" dirty="0" smtClean="0"/>
              <a:t>Terapia conductual relacionada con exposición</a:t>
            </a:r>
          </a:p>
          <a:p>
            <a:pPr lvl="1"/>
            <a:r>
              <a:rPr lang="es-ES" sz="2000" dirty="0" smtClean="0"/>
              <a:t>Terapia cognitiva (Reestructuración cognitiva)</a:t>
            </a:r>
          </a:p>
          <a:p>
            <a:pPr lvl="1"/>
            <a:r>
              <a:rPr lang="es-ES" sz="2000" dirty="0" smtClean="0"/>
              <a:t>TCC</a:t>
            </a:r>
          </a:p>
          <a:p>
            <a:pPr lvl="1"/>
            <a:r>
              <a:rPr lang="es-ES" sz="2000" dirty="0" smtClean="0"/>
              <a:t>Otros enfoques psicológicos</a:t>
            </a:r>
          </a:p>
          <a:p>
            <a:r>
              <a:rPr lang="es-ES" sz="2000" dirty="0" smtClean="0">
                <a:solidFill>
                  <a:schemeClr val="accent5">
                    <a:lumMod val="75000"/>
                  </a:schemeClr>
                </a:solidFill>
              </a:rPr>
              <a:t>Tratamiento farmacológico de elección (AD):</a:t>
            </a:r>
          </a:p>
          <a:p>
            <a:pPr lvl="1"/>
            <a:r>
              <a:rPr lang="es-ES" sz="2000" dirty="0" smtClean="0"/>
              <a:t>ADT</a:t>
            </a:r>
          </a:p>
          <a:p>
            <a:pPr lvl="1"/>
            <a:r>
              <a:rPr lang="es-ES" sz="2000" dirty="0" smtClean="0"/>
              <a:t>ISRS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ESCENARIO CLÍNICO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Paciente de 21 años, derivada desde su </a:t>
            </a:r>
            <a:r>
              <a:rPr lang="es-ES" dirty="0" err="1" smtClean="0"/>
              <a:t>C.Salud</a:t>
            </a:r>
            <a:r>
              <a:rPr lang="es-ES" dirty="0" smtClean="0"/>
              <a:t>, tras valoración psiquiátrica en IC de acto único</a:t>
            </a:r>
          </a:p>
          <a:p>
            <a:r>
              <a:rPr lang="es-ES" dirty="0" smtClean="0"/>
              <a:t>Tras mantener entrevista clínica y realizar exploración psicopatológica </a:t>
            </a:r>
            <a:r>
              <a:rPr lang="es-ES" dirty="0" smtClean="0">
                <a:sym typeface="Wingdings" pitchFamily="2" charset="2"/>
              </a:rPr>
              <a:t> T. Pánico con Agorafobia (F 40.01)</a:t>
            </a:r>
          </a:p>
          <a:p>
            <a:r>
              <a:rPr lang="es-ES" dirty="0" smtClean="0">
                <a:sym typeface="Wingdings" pitchFamily="2" charset="2"/>
              </a:rPr>
              <a:t>Plan terapéutico:</a:t>
            </a:r>
          </a:p>
          <a:p>
            <a:pPr lvl="1"/>
            <a:r>
              <a:rPr lang="es-ES" dirty="0" smtClean="0">
                <a:sym typeface="Wingdings" pitchFamily="2" charset="2"/>
              </a:rPr>
              <a:t>Preferencia de tratamiento psicoterapéutico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332656"/>
            <a:ext cx="8892480" cy="6336704"/>
          </a:xfrm>
        </p:spPr>
        <p:txBody>
          <a:bodyPr>
            <a:normAutofit/>
          </a:bodyPr>
          <a:lstStyle/>
          <a:p>
            <a:r>
              <a:rPr lang="es-ES" sz="2000" dirty="0" smtClean="0"/>
              <a:t>Se incluyeron estudios en los que hubo uso regular /irregular de BZD:</a:t>
            </a:r>
          </a:p>
          <a:p>
            <a:pPr lvl="1"/>
            <a:r>
              <a:rPr lang="es-ES" sz="2000" dirty="0" smtClean="0"/>
              <a:t>Se consideró que no afectan a la </a:t>
            </a:r>
            <a:r>
              <a:rPr lang="es-ES" sz="2000" dirty="0" err="1" smtClean="0"/>
              <a:t>comparabilidad</a:t>
            </a:r>
            <a:r>
              <a:rPr lang="es-ES" sz="2000" dirty="0" smtClean="0"/>
              <a:t> de la </a:t>
            </a:r>
            <a:r>
              <a:rPr lang="es-ES" sz="2000" dirty="0" err="1" smtClean="0"/>
              <a:t>T.Combinada</a:t>
            </a:r>
            <a:r>
              <a:rPr lang="es-ES" sz="2000" dirty="0" smtClean="0"/>
              <a:t> con cualquier </a:t>
            </a:r>
            <a:r>
              <a:rPr lang="es-ES" sz="2000" dirty="0" err="1" smtClean="0"/>
              <a:t>Monoterapia</a:t>
            </a:r>
            <a:endParaRPr lang="es-ES" sz="2000" dirty="0" smtClean="0"/>
          </a:p>
          <a:p>
            <a:pPr lvl="1"/>
            <a:r>
              <a:rPr lang="es-ES" sz="2000" dirty="0" smtClean="0"/>
              <a:t>Reflejan la realidad clínica más de cerca</a:t>
            </a:r>
          </a:p>
          <a:p>
            <a:pPr lvl="1"/>
            <a:r>
              <a:rPr lang="es-ES" sz="2000" dirty="0" smtClean="0"/>
              <a:t>El efecto de esta decisión fue examinado en un análisis de sensibilidad</a:t>
            </a:r>
          </a:p>
          <a:p>
            <a:pPr lvl="1"/>
            <a:endParaRPr lang="es-ES" sz="2000" dirty="0" smtClean="0"/>
          </a:p>
          <a:p>
            <a:r>
              <a:rPr lang="es-ES" sz="2000" dirty="0" smtClean="0"/>
              <a:t>Se excluyeron estudios en los que las BZD se combinaron con los AD como parte de la medicación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39752" y="260648"/>
            <a:ext cx="7372672" cy="1739280"/>
          </a:xfrm>
        </p:spPr>
        <p:txBody>
          <a:bodyPr>
            <a:normAutofit fontScale="90000"/>
          </a:bodyPr>
          <a:lstStyle/>
          <a:p>
            <a:r>
              <a:rPr lang="es-ES" sz="3100" dirty="0" smtClean="0"/>
              <a:t>¿Fueron apropiados los criterios utilizados para la inclusión de los artículos a seleccionar?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1115616" y="2060848"/>
            <a:ext cx="3600400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PACIENTES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1115616" y="4077072"/>
            <a:ext cx="3600400" cy="86409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RESULTADOS DE INTERÉS</a:t>
            </a:r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115616" y="3068960"/>
            <a:ext cx="3600400" cy="86409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EXPOSICIONES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1115616" y="5085184"/>
            <a:ext cx="3600400" cy="86409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ESTÁNDARES METODOLÓGICOS</a:t>
            </a:r>
            <a:endParaRPr lang="es-ES" dirty="0"/>
          </a:p>
        </p:txBody>
      </p:sp>
      <p:sp>
        <p:nvSpPr>
          <p:cNvPr id="8" name="Litebulb"/>
          <p:cNvSpPr>
            <a:spLocks noEditPoints="1" noChangeArrowheads="1"/>
          </p:cNvSpPr>
          <p:nvPr/>
        </p:nvSpPr>
        <p:spPr bwMode="auto">
          <a:xfrm>
            <a:off x="5148064" y="1916832"/>
            <a:ext cx="1152128" cy="1163241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00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2400" b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NO</a:t>
            </a:r>
            <a:endParaRPr lang="es-ES" sz="2400" b="1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Litebulb"/>
          <p:cNvSpPr>
            <a:spLocks noEditPoints="1" noChangeArrowheads="1"/>
          </p:cNvSpPr>
          <p:nvPr/>
        </p:nvSpPr>
        <p:spPr bwMode="auto">
          <a:xfrm>
            <a:off x="5148064" y="2852936"/>
            <a:ext cx="1152128" cy="1163241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00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SI</a:t>
            </a:r>
            <a:endParaRPr lang="es-ES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760" y="0"/>
            <a:ext cx="6197352" cy="908720"/>
          </a:xfrm>
        </p:spPr>
        <p:txBody>
          <a:bodyPr/>
          <a:lstStyle/>
          <a:p>
            <a:r>
              <a:rPr lang="es-ES" dirty="0" smtClean="0"/>
              <a:t>3. Resultados de interés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RR</a:t>
            </a:r>
          </a:p>
          <a:p>
            <a:r>
              <a:rPr lang="es-ES" dirty="0" smtClean="0"/>
              <a:t>P</a:t>
            </a:r>
          </a:p>
          <a:p>
            <a:r>
              <a:rPr lang="es-ES" dirty="0" smtClean="0"/>
              <a:t>IC: 95%</a:t>
            </a:r>
          </a:p>
          <a:p>
            <a:r>
              <a:rPr lang="es-ES" dirty="0" smtClean="0"/>
              <a:t>INDICES DE HETEROGENEIDAD (Q,  I2)</a:t>
            </a:r>
          </a:p>
          <a:p>
            <a:r>
              <a:rPr lang="es-ES" dirty="0" smtClean="0"/>
              <a:t>NNT/ NND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39752" y="260648"/>
            <a:ext cx="7372672" cy="1739280"/>
          </a:xfrm>
        </p:spPr>
        <p:txBody>
          <a:bodyPr>
            <a:normAutofit fontScale="90000"/>
          </a:bodyPr>
          <a:lstStyle/>
          <a:p>
            <a:r>
              <a:rPr lang="es-ES" sz="3100" dirty="0" smtClean="0"/>
              <a:t>¿Fueron apropiados los criterios utilizados para la inclusión de los artículos a seleccionar?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1115616" y="2060848"/>
            <a:ext cx="3600400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PACIENTES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1115616" y="4077072"/>
            <a:ext cx="3600400" cy="86409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RESULTADOS DE INTERÉS</a:t>
            </a:r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115616" y="3068960"/>
            <a:ext cx="3600400" cy="86409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EXPOSICIONES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1115616" y="5085184"/>
            <a:ext cx="3600400" cy="86409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ESTÁNDARES METODOLÓGICOS</a:t>
            </a:r>
            <a:endParaRPr lang="es-ES" dirty="0"/>
          </a:p>
        </p:txBody>
      </p:sp>
      <p:sp>
        <p:nvSpPr>
          <p:cNvPr id="8" name="Litebulb"/>
          <p:cNvSpPr>
            <a:spLocks noEditPoints="1" noChangeArrowheads="1"/>
          </p:cNvSpPr>
          <p:nvPr/>
        </p:nvSpPr>
        <p:spPr bwMode="auto">
          <a:xfrm>
            <a:off x="5148064" y="1916832"/>
            <a:ext cx="1152128" cy="1163241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00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2400" b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NO</a:t>
            </a:r>
            <a:endParaRPr lang="es-ES" sz="2400" b="1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Litebulb"/>
          <p:cNvSpPr>
            <a:spLocks noEditPoints="1" noChangeArrowheads="1"/>
          </p:cNvSpPr>
          <p:nvPr/>
        </p:nvSpPr>
        <p:spPr bwMode="auto">
          <a:xfrm>
            <a:off x="5148064" y="2852936"/>
            <a:ext cx="1152128" cy="1163241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00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SI</a:t>
            </a:r>
            <a:endParaRPr lang="es-ES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Litebulb"/>
          <p:cNvSpPr>
            <a:spLocks noEditPoints="1" noChangeArrowheads="1"/>
          </p:cNvSpPr>
          <p:nvPr/>
        </p:nvSpPr>
        <p:spPr bwMode="auto">
          <a:xfrm>
            <a:off x="5148064" y="3861048"/>
            <a:ext cx="1152128" cy="1163241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00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2400" b="1" dirty="0" smtClean="0">
                <a:solidFill>
                  <a:schemeClr val="accent3">
                    <a:lumMod val="75000"/>
                  </a:schemeClr>
                </a:solidFill>
              </a:rPr>
              <a:t>SI</a:t>
            </a:r>
            <a:endParaRPr lang="es-ES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4. Estándares metodológicos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484784"/>
            <a:ext cx="8964488" cy="5184576"/>
          </a:xfrm>
        </p:spPr>
        <p:txBody>
          <a:bodyPr>
            <a:noAutofit/>
          </a:bodyPr>
          <a:lstStyle/>
          <a:p>
            <a:r>
              <a:rPr lang="es-ES" sz="2000" dirty="0" smtClean="0"/>
              <a:t>Se incluyeron  tratamientos que han probado su eficacia para el </a:t>
            </a:r>
            <a:r>
              <a:rPr lang="es-ES" sz="2000" dirty="0" err="1" smtClean="0"/>
              <a:t>T.Pánico</a:t>
            </a:r>
            <a:r>
              <a:rPr lang="es-ES" sz="2000" dirty="0" smtClean="0"/>
              <a:t> en estudios controlados</a:t>
            </a:r>
          </a:p>
          <a:p>
            <a:r>
              <a:rPr lang="es-ES" sz="2000" dirty="0" smtClean="0"/>
              <a:t>No existe grupo control. Realiza comparación entre varios tipos de tratamientos</a:t>
            </a:r>
          </a:p>
          <a:p>
            <a:r>
              <a:rPr lang="es-ES" sz="2000" dirty="0" smtClean="0"/>
              <a:t>Se identifican con claridad los grupos de comparación </a:t>
            </a:r>
            <a:endParaRPr lang="es-ES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s-ES" sz="2000" dirty="0" smtClean="0"/>
              <a:t>Existe </a:t>
            </a:r>
            <a:r>
              <a:rPr lang="es-ES" sz="2000" dirty="0" err="1" smtClean="0"/>
              <a:t>aleatorización</a:t>
            </a:r>
            <a:r>
              <a:rPr lang="es-ES" sz="2000" dirty="0" smtClean="0"/>
              <a:t> y cegamiento en los ECAS incluidos</a:t>
            </a:r>
          </a:p>
          <a:p>
            <a:r>
              <a:rPr lang="es-ES" sz="2000" dirty="0" smtClean="0"/>
              <a:t>Utiliza análisis de Sensibilidad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124744"/>
            <a:ext cx="8208912" cy="5184576"/>
          </a:xfrm>
        </p:spPr>
        <p:txBody>
          <a:bodyPr>
            <a:normAutofit/>
          </a:bodyPr>
          <a:lstStyle/>
          <a:p>
            <a:r>
              <a:rPr lang="es-ES" sz="2000" dirty="0" smtClean="0"/>
              <a:t>Los abandonos totales fueron considerados como éxito del tratamiento???</a:t>
            </a:r>
          </a:p>
          <a:p>
            <a:r>
              <a:rPr lang="es-ES" sz="2000" dirty="0" smtClean="0"/>
              <a:t>Se analizaron específicamente los producidos por efectos adversos del tratamiento</a:t>
            </a:r>
          </a:p>
          <a:p>
            <a:r>
              <a:rPr lang="es-ES" sz="2000" dirty="0" smtClean="0"/>
              <a:t>EL METODO ESTADISTICO QUE SE UTILIZA PARA EL ANALISIS TENIENDO EN CUENTA LOS ABANDONOS ES “ THE LAST OBSERVATION-CARRIED-FORWARD-METHOD” (LOCF) </a:t>
            </a:r>
            <a:endParaRPr lang="es-ES" sz="2000" dirty="0"/>
          </a:p>
        </p:txBody>
      </p:sp>
      <p:sp>
        <p:nvSpPr>
          <p:cNvPr id="4" name="3 Rectángulo"/>
          <p:cNvSpPr/>
          <p:nvPr/>
        </p:nvSpPr>
        <p:spPr>
          <a:xfrm>
            <a:off x="2627784" y="260648"/>
            <a:ext cx="6192688" cy="136815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 smtClean="0"/>
              <a:t>¿En el momento de su conclusión se tuvieron en cuenta y atribuyeron adecuadamente todos los pacientes incluidos en el ensayo?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0"/>
            <a:ext cx="9144000" cy="7245424"/>
          </a:xfrm>
        </p:spPr>
        <p:txBody>
          <a:bodyPr>
            <a:normAutofit/>
          </a:bodyPr>
          <a:lstStyle/>
          <a:p>
            <a:r>
              <a:rPr lang="es-ES" dirty="0" smtClean="0"/>
              <a:t>¿Se determinan los </a:t>
            </a:r>
            <a:r>
              <a:rPr lang="es-ES" u="sng" dirty="0" smtClean="0"/>
              <a:t>resultados</a:t>
            </a:r>
            <a:r>
              <a:rPr lang="es-ES" dirty="0" smtClean="0"/>
              <a:t> y </a:t>
            </a:r>
            <a:r>
              <a:rPr lang="es-ES" u="sng" dirty="0" smtClean="0"/>
              <a:t>exposiciones</a:t>
            </a:r>
            <a:r>
              <a:rPr lang="es-ES" dirty="0" smtClean="0"/>
              <a:t> de la misma forma en los grupos comparados? SI</a:t>
            </a:r>
          </a:p>
          <a:p>
            <a:r>
              <a:rPr lang="es-ES" dirty="0" smtClean="0"/>
              <a:t>RESULTADOS</a:t>
            </a:r>
          </a:p>
          <a:p>
            <a:pPr lvl="1"/>
            <a:endParaRPr lang="es-ES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827584" y="2276872"/>
            <a:ext cx="3672408" cy="42484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es-ES" dirty="0" smtClean="0">
                <a:solidFill>
                  <a:schemeClr val="bg1"/>
                </a:solidFill>
              </a:rPr>
              <a:t>Se definieron en términos de:</a:t>
            </a:r>
          </a:p>
          <a:p>
            <a:pPr lvl="1"/>
            <a:endParaRPr lang="es-E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Escala GCI en 8 estudios</a:t>
            </a:r>
          </a:p>
          <a:p>
            <a:pPr lvl="1">
              <a:buFont typeface="Wingdings" pitchFamily="2" charset="2"/>
              <a:buChar char="Ø"/>
            </a:pPr>
            <a:endParaRPr lang="es-E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Cuestionario miedo-agorafobia en 3 estudios</a:t>
            </a:r>
          </a:p>
          <a:p>
            <a:pPr lvl="1">
              <a:buFont typeface="Wingdings" pitchFamily="2" charset="2"/>
              <a:buChar char="Ø"/>
            </a:pPr>
            <a:endParaRPr lang="es-E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Frecuencia de pánico en 2 estudios</a:t>
            </a:r>
          </a:p>
          <a:p>
            <a:pPr lvl="1">
              <a:buFont typeface="Wingdings" pitchFamily="2" charset="2"/>
              <a:buChar char="Ø"/>
            </a:pPr>
            <a:endParaRPr lang="es-E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Otras medidas en 10 estudios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644008" y="2276872"/>
            <a:ext cx="4248472" cy="43204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s-ES" dirty="0" smtClean="0">
                <a:solidFill>
                  <a:schemeClr val="bg1"/>
                </a:solidFill>
              </a:rPr>
              <a:t>En total :</a:t>
            </a:r>
          </a:p>
          <a:p>
            <a:pPr lvl="1"/>
            <a:endParaRPr lang="es-E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13 estudios informaron  sobre gravedad total</a:t>
            </a:r>
          </a:p>
          <a:p>
            <a:pPr lvl="1">
              <a:buFont typeface="Wingdings" pitchFamily="2" charset="2"/>
              <a:buChar char="Ø"/>
            </a:pPr>
            <a:endParaRPr lang="es-E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15 sobre la frecuencia del pánico</a:t>
            </a:r>
          </a:p>
          <a:p>
            <a:pPr lvl="1">
              <a:buFont typeface="Wingdings" pitchFamily="2" charset="2"/>
              <a:buChar char="Ø"/>
            </a:pPr>
            <a:endParaRPr lang="es-E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18 sobre la ansiedad general</a:t>
            </a: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18 sobre la depresión</a:t>
            </a: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13 sobre la disfunción social</a:t>
            </a:r>
          </a:p>
          <a:p>
            <a:pPr lvl="1">
              <a:buFont typeface="Wingdings" pitchFamily="2" charset="2"/>
              <a:buChar char="Ø"/>
            </a:pPr>
            <a:endParaRPr lang="es-E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s-ES" dirty="0" smtClean="0">
                <a:solidFill>
                  <a:schemeClr val="bg1"/>
                </a:solidFill>
              </a:rPr>
              <a:t>Ninguno sobre la satisfacción del paciente o los costes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908720"/>
            <a:ext cx="8568952" cy="5616624"/>
          </a:xfrm>
        </p:spPr>
        <p:txBody>
          <a:bodyPr/>
          <a:lstStyle/>
          <a:p>
            <a:r>
              <a:rPr lang="es-ES" sz="2000" dirty="0" smtClean="0"/>
              <a:t>EXPOSICIONES</a:t>
            </a:r>
          </a:p>
          <a:p>
            <a:endParaRPr lang="es-ES" sz="2000" dirty="0" smtClean="0"/>
          </a:p>
          <a:p>
            <a:pPr lvl="1"/>
            <a:r>
              <a:rPr lang="es-ES" sz="2000" dirty="0" smtClean="0">
                <a:solidFill>
                  <a:schemeClr val="accent5">
                    <a:lumMod val="75000"/>
                  </a:schemeClr>
                </a:solidFill>
              </a:rPr>
              <a:t>Todos :Fase aguda del tratamiento: 8-12 semanas</a:t>
            </a:r>
          </a:p>
          <a:p>
            <a:pPr lvl="1"/>
            <a:r>
              <a:rPr lang="es-ES" sz="2000" dirty="0" smtClean="0">
                <a:solidFill>
                  <a:schemeClr val="accent5">
                    <a:lumMod val="75000"/>
                  </a:schemeClr>
                </a:solidFill>
              </a:rPr>
              <a:t>6 estudios informaron de los resultados al final de la fase de continuación (3-9 meses)</a:t>
            </a:r>
          </a:p>
          <a:p>
            <a:pPr lvl="1"/>
            <a:r>
              <a:rPr lang="es-ES" sz="2000" dirty="0" smtClean="0">
                <a:solidFill>
                  <a:schemeClr val="accent5">
                    <a:lumMod val="75000"/>
                  </a:schemeClr>
                </a:solidFill>
              </a:rPr>
              <a:t>9 estudios de seguimiento (6-24 meses después de la  terminación de la fase aguda y de los tratamientos de continuación)</a:t>
            </a:r>
          </a:p>
          <a:p>
            <a:pPr lvl="1"/>
            <a:endParaRPr lang="es-ES" sz="2000" dirty="0" smtClean="0"/>
          </a:p>
          <a:p>
            <a:pPr lvl="1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620688"/>
            <a:ext cx="8221216" cy="6237312"/>
          </a:xfrm>
        </p:spPr>
        <p:txBody>
          <a:bodyPr>
            <a:normAutofit/>
          </a:bodyPr>
          <a:lstStyle/>
          <a:p>
            <a:r>
              <a:rPr lang="es-ES" sz="2000" dirty="0" smtClean="0"/>
              <a:t>¿Existió una muestra representativa , bien definida de pacientes en un momento similar del curso de la enfermedad?</a:t>
            </a:r>
          </a:p>
          <a:p>
            <a:pPr lvl="1"/>
            <a:r>
              <a:rPr lang="es-ES" sz="2000" dirty="0" smtClean="0"/>
              <a:t>Muestra representativa: N= </a:t>
            </a:r>
            <a:r>
              <a:rPr lang="es-ES" sz="2000" dirty="0" smtClean="0">
                <a:solidFill>
                  <a:schemeClr val="accent5">
                    <a:lumMod val="75000"/>
                  </a:schemeClr>
                </a:solidFill>
              </a:rPr>
              <a:t>1709</a:t>
            </a:r>
            <a:endParaRPr lang="es-ES" sz="2000" dirty="0" smtClean="0"/>
          </a:p>
          <a:p>
            <a:pPr lvl="1"/>
            <a:r>
              <a:rPr lang="es-ES" sz="2000" dirty="0" smtClean="0"/>
              <a:t>Bien definida: </a:t>
            </a:r>
            <a:endParaRPr lang="es-ES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2"/>
            <a:r>
              <a:rPr lang="es-ES" sz="2000" dirty="0" smtClean="0">
                <a:solidFill>
                  <a:schemeClr val="accent5">
                    <a:lumMod val="75000"/>
                  </a:schemeClr>
                </a:solidFill>
              </a:rPr>
              <a:t>1 comparación TP sin agorafobia</a:t>
            </a:r>
          </a:p>
          <a:p>
            <a:pPr lvl="2"/>
            <a:r>
              <a:rPr lang="es-ES" sz="2000" dirty="0" smtClean="0">
                <a:solidFill>
                  <a:schemeClr val="accent5">
                    <a:lumMod val="75000"/>
                  </a:schemeClr>
                </a:solidFill>
              </a:rPr>
              <a:t>13 comparaciones  TP con agorafobia</a:t>
            </a:r>
          </a:p>
          <a:p>
            <a:pPr lvl="2"/>
            <a:r>
              <a:rPr lang="es-ES" sz="2000" dirty="0" smtClean="0">
                <a:solidFill>
                  <a:schemeClr val="accent5">
                    <a:lumMod val="75000"/>
                  </a:schemeClr>
                </a:solidFill>
              </a:rPr>
              <a:t>Los otros estudios: poblaciones mixtas</a:t>
            </a:r>
            <a:endParaRPr lang="es-ES" sz="2000" dirty="0" smtClean="0"/>
          </a:p>
          <a:p>
            <a:pPr lvl="1"/>
            <a:r>
              <a:rPr lang="es-ES" sz="2000" dirty="0" smtClean="0"/>
              <a:t>Momento similar del curso: </a:t>
            </a:r>
            <a:r>
              <a:rPr lang="es-ES" sz="2000" dirty="0" smtClean="0">
                <a:solidFill>
                  <a:schemeClr val="accent5">
                    <a:lumMod val="75000"/>
                  </a:schemeClr>
                </a:solidFill>
              </a:rPr>
              <a:t>La mayoría habían sufrido T.P durante 5-10 años </a:t>
            </a:r>
            <a:endParaRPr lang="es-ES" sz="2000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620688"/>
            <a:ext cx="7609656" cy="5505792"/>
          </a:xfrm>
        </p:spPr>
        <p:txBody>
          <a:bodyPr>
            <a:normAutofit/>
          </a:bodyPr>
          <a:lstStyle/>
          <a:p>
            <a:r>
              <a:rPr lang="es-ES" sz="2000" dirty="0" smtClean="0"/>
              <a:t>¿El Seguimiento suficientemente prolongado y completo? SI</a:t>
            </a:r>
          </a:p>
          <a:p>
            <a:pPr lvl="1"/>
            <a:r>
              <a:rPr lang="es-ES" sz="2000" dirty="0" smtClean="0">
                <a:solidFill>
                  <a:schemeClr val="accent5">
                    <a:lumMod val="75000"/>
                  </a:schemeClr>
                </a:solidFill>
              </a:rPr>
              <a:t>Fase aguda del tratamiento: 8-12 semanas</a:t>
            </a:r>
          </a:p>
          <a:p>
            <a:pPr lvl="1"/>
            <a:r>
              <a:rPr lang="es-ES" sz="2000" dirty="0" smtClean="0">
                <a:solidFill>
                  <a:schemeClr val="accent5">
                    <a:lumMod val="75000"/>
                  </a:schemeClr>
                </a:solidFill>
              </a:rPr>
              <a:t>6 estudios informaron de los resultados al final de la fase de continuación (3-9 meses)</a:t>
            </a:r>
          </a:p>
          <a:p>
            <a:pPr lvl="1"/>
            <a:r>
              <a:rPr lang="es-ES" sz="2000" dirty="0" smtClean="0">
                <a:solidFill>
                  <a:schemeClr val="accent5">
                    <a:lumMod val="75000"/>
                  </a:schemeClr>
                </a:solidFill>
              </a:rPr>
              <a:t>9 estudios de seguimiento (6-24 meses después de la  terminación de la fase aguda y de los tratamientos de continuación)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ESCENARIO CLÍNICO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901952"/>
            <a:ext cx="7393632" cy="4695400"/>
          </a:xfrm>
        </p:spPr>
        <p:txBody>
          <a:bodyPr>
            <a:noAutofit/>
          </a:bodyPr>
          <a:lstStyle/>
          <a:p>
            <a:r>
              <a:rPr lang="es-ES" sz="2200" dirty="0" smtClean="0"/>
              <a:t>Antes de iniciar un tratamiento terapéutico, optamos por revisar en literatura, si se beneficiaría más de un tratamiento </a:t>
            </a:r>
            <a:r>
              <a:rPr lang="es-ES" sz="2200" dirty="0" err="1" smtClean="0"/>
              <a:t>monoterápico</a:t>
            </a:r>
            <a:r>
              <a:rPr lang="es-ES" sz="2200" dirty="0" smtClean="0"/>
              <a:t> (psicoterapia) o de una terapia combinada (psicoterapia + </a:t>
            </a:r>
            <a:r>
              <a:rPr lang="es-ES" sz="2200" dirty="0" err="1" smtClean="0"/>
              <a:t>farmacoterapia</a:t>
            </a:r>
            <a:r>
              <a:rPr lang="es-ES" sz="2200" dirty="0" smtClean="0"/>
              <a:t>)</a:t>
            </a:r>
          </a:p>
          <a:p>
            <a:r>
              <a:rPr lang="es-ES" sz="2200" dirty="0" smtClean="0"/>
              <a:t>Se descarta inicialmente tratamiento </a:t>
            </a:r>
            <a:r>
              <a:rPr lang="es-ES" sz="2200" dirty="0" err="1" smtClean="0"/>
              <a:t>monoterápico</a:t>
            </a:r>
            <a:r>
              <a:rPr lang="es-ES" sz="2200" dirty="0" smtClean="0"/>
              <a:t> con </a:t>
            </a:r>
            <a:r>
              <a:rPr lang="es-ES" sz="2200" dirty="0" err="1" smtClean="0"/>
              <a:t>farmacoterapia</a:t>
            </a:r>
            <a:endParaRPr lang="es-E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39752" y="260648"/>
            <a:ext cx="7372672" cy="1739280"/>
          </a:xfrm>
        </p:spPr>
        <p:txBody>
          <a:bodyPr>
            <a:normAutofit fontScale="90000"/>
          </a:bodyPr>
          <a:lstStyle/>
          <a:p>
            <a:r>
              <a:rPr lang="es-ES" sz="3100" dirty="0" smtClean="0"/>
              <a:t>¿Fueron apropiados los criterios utilizados para la inclusión de los artículos a seleccionar?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1115616" y="2060848"/>
            <a:ext cx="3600400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PACIENTES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1115616" y="4077072"/>
            <a:ext cx="3600400" cy="86409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RESULTADOS DE INTERÉS</a:t>
            </a:r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1115616" y="3068960"/>
            <a:ext cx="3600400" cy="86409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EXPOSICIONES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1115616" y="5085184"/>
            <a:ext cx="3600400" cy="86409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ESTÁNDARES METODOLÓGICOS</a:t>
            </a:r>
            <a:endParaRPr lang="es-ES" dirty="0"/>
          </a:p>
        </p:txBody>
      </p:sp>
      <p:sp>
        <p:nvSpPr>
          <p:cNvPr id="8" name="Litebulb"/>
          <p:cNvSpPr>
            <a:spLocks noEditPoints="1" noChangeArrowheads="1"/>
          </p:cNvSpPr>
          <p:nvPr/>
        </p:nvSpPr>
        <p:spPr bwMode="auto">
          <a:xfrm>
            <a:off x="5148064" y="1916832"/>
            <a:ext cx="1152128" cy="1163241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00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2400" b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NO</a:t>
            </a:r>
            <a:endParaRPr lang="es-ES" sz="2400" b="1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Litebulb"/>
          <p:cNvSpPr>
            <a:spLocks noEditPoints="1" noChangeArrowheads="1"/>
          </p:cNvSpPr>
          <p:nvPr/>
        </p:nvSpPr>
        <p:spPr bwMode="auto">
          <a:xfrm>
            <a:off x="5148064" y="2852936"/>
            <a:ext cx="1152128" cy="1163241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00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SI</a:t>
            </a:r>
            <a:endParaRPr lang="es-ES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Litebulb"/>
          <p:cNvSpPr>
            <a:spLocks noEditPoints="1" noChangeArrowheads="1"/>
          </p:cNvSpPr>
          <p:nvPr/>
        </p:nvSpPr>
        <p:spPr bwMode="auto">
          <a:xfrm>
            <a:off x="5148064" y="3861048"/>
            <a:ext cx="1152128" cy="1163241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00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2400" b="1" dirty="0" smtClean="0">
                <a:solidFill>
                  <a:schemeClr val="accent3">
                    <a:lumMod val="75000"/>
                  </a:schemeClr>
                </a:solidFill>
              </a:rPr>
              <a:t>SI</a:t>
            </a:r>
            <a:endParaRPr lang="es-ES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Litebulb"/>
          <p:cNvSpPr>
            <a:spLocks noEditPoints="1" noChangeArrowheads="1"/>
          </p:cNvSpPr>
          <p:nvPr/>
        </p:nvSpPr>
        <p:spPr bwMode="auto">
          <a:xfrm>
            <a:off x="5220072" y="4797152"/>
            <a:ext cx="1152128" cy="1163241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00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2400" b="1" dirty="0" smtClean="0">
                <a:solidFill>
                  <a:srgbClr val="FFC000"/>
                </a:solidFill>
              </a:rPr>
              <a:t>SI</a:t>
            </a:r>
            <a:endParaRPr lang="es-ES" sz="24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47800" y="609600"/>
            <a:ext cx="7228656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CRITERIOS PRIMARIOS VALIDEZ (II)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¿Fueron apropiados los criterios utilizados para la inclusión de los artículos a seleccionar?</a:t>
            </a:r>
            <a:endParaRPr lang="es-ES" sz="2400" dirty="0"/>
          </a:p>
        </p:txBody>
      </p:sp>
      <p:sp>
        <p:nvSpPr>
          <p:cNvPr id="4" name="Litebulb"/>
          <p:cNvSpPr>
            <a:spLocks noEditPoints="1" noChangeArrowheads="1"/>
          </p:cNvSpPr>
          <p:nvPr/>
        </p:nvSpPr>
        <p:spPr bwMode="auto">
          <a:xfrm>
            <a:off x="5148065" y="3861048"/>
            <a:ext cx="2016224" cy="2603401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00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6600" b="1" dirty="0" smtClean="0">
                <a:solidFill>
                  <a:schemeClr val="accent1">
                    <a:lumMod val="75000"/>
                  </a:schemeClr>
                </a:solidFill>
              </a:rPr>
              <a:t>SI</a:t>
            </a:r>
            <a:endParaRPr lang="es-ES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CRITERIOS SECUNDARIOS DE VALIDEZ (I)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2. ¿Es poco probable que se pasaran por alto estudios relevantes e importantes?</a:t>
            </a:r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683568" y="332656"/>
            <a:ext cx="7776864" cy="439248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 smtClean="0"/>
              <a:t>- Se realizaron búsquedas en la CCDANCTR</a:t>
            </a:r>
          </a:p>
          <a:p>
            <a:pPr lvl="1">
              <a:buFont typeface="Wingdings" pitchFamily="2" charset="2"/>
              <a:buChar char="q"/>
            </a:pPr>
            <a:r>
              <a:rPr lang="es-ES" dirty="0" smtClean="0"/>
              <a:t>MEDLINE (1966)</a:t>
            </a:r>
          </a:p>
          <a:p>
            <a:pPr lvl="1">
              <a:buFont typeface="Wingdings" pitchFamily="2" charset="2"/>
              <a:buChar char="q"/>
            </a:pPr>
            <a:r>
              <a:rPr lang="es-ES" dirty="0" smtClean="0"/>
              <a:t>EMBASE (1980)</a:t>
            </a:r>
          </a:p>
          <a:p>
            <a:pPr lvl="1">
              <a:buFont typeface="Wingdings" pitchFamily="2" charset="2"/>
              <a:buChar char="q"/>
            </a:pPr>
            <a:r>
              <a:rPr lang="es-ES" dirty="0" smtClean="0"/>
              <a:t>CINAHL (1982)</a:t>
            </a:r>
          </a:p>
          <a:p>
            <a:pPr lvl="1">
              <a:buFont typeface="Wingdings" pitchFamily="2" charset="2"/>
              <a:buChar char="q"/>
            </a:pPr>
            <a:r>
              <a:rPr lang="es-ES" dirty="0" err="1" smtClean="0"/>
              <a:t>PsycINFO</a:t>
            </a:r>
            <a:r>
              <a:rPr lang="es-ES" dirty="0" smtClean="0"/>
              <a:t>(1974)</a:t>
            </a:r>
          </a:p>
          <a:p>
            <a:pPr lvl="1">
              <a:buFont typeface="Wingdings" pitchFamily="2" charset="2"/>
              <a:buChar char="q"/>
            </a:pPr>
            <a:r>
              <a:rPr lang="es-ES" dirty="0" smtClean="0"/>
              <a:t>PSYNDEX (1977)</a:t>
            </a:r>
          </a:p>
          <a:p>
            <a:pPr lvl="1">
              <a:buFont typeface="Wingdings" pitchFamily="2" charset="2"/>
              <a:buChar char="q"/>
            </a:pPr>
            <a:r>
              <a:rPr lang="es-ES" dirty="0" smtClean="0"/>
              <a:t>LILACS (1982 a 1999)</a:t>
            </a:r>
          </a:p>
          <a:p>
            <a:pPr lvl="1">
              <a:buFont typeface="Wingdings" pitchFamily="2" charset="2"/>
              <a:buChar char="q"/>
            </a:pPr>
            <a:endParaRPr lang="es-ES" dirty="0" smtClean="0"/>
          </a:p>
          <a:p>
            <a:pPr>
              <a:buFontTx/>
              <a:buChar char="-"/>
            </a:pPr>
            <a:r>
              <a:rPr lang="es-ES" dirty="0" smtClean="0"/>
              <a:t>Búsquedas manuales de las principales revistas médicas y psiquiátricas</a:t>
            </a:r>
          </a:p>
          <a:p>
            <a:pPr>
              <a:buFontTx/>
              <a:buChar char="-"/>
            </a:pPr>
            <a:endParaRPr lang="es-ES" dirty="0" smtClean="0"/>
          </a:p>
          <a:p>
            <a:pPr>
              <a:buFontTx/>
              <a:buChar char="-"/>
            </a:pPr>
            <a:r>
              <a:rPr lang="es-ES" dirty="0" smtClean="0"/>
              <a:t>Actas de congresos</a:t>
            </a:r>
          </a:p>
          <a:p>
            <a:pPr>
              <a:buFontTx/>
              <a:buChar char="-"/>
            </a:pPr>
            <a:endParaRPr lang="es-ES" dirty="0" smtClean="0"/>
          </a:p>
          <a:p>
            <a:pPr>
              <a:buFontTx/>
              <a:buChar char="-"/>
            </a:pPr>
            <a:r>
              <a:rPr lang="es-ES" dirty="0" smtClean="0"/>
              <a:t>Registros de Ensayos</a:t>
            </a:r>
          </a:p>
          <a:p>
            <a:pPr>
              <a:buFontTx/>
              <a:buChar char="-"/>
            </a:pPr>
            <a:endParaRPr lang="es-ES" dirty="0" smtClean="0"/>
          </a:p>
          <a:p>
            <a:r>
              <a:rPr lang="es-ES" dirty="0" smtClean="0"/>
              <a:t>- 2 Búsquedas adicionales en el CENTRAL y MEDLINE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2051720" y="4941168"/>
            <a:ext cx="5112568" cy="7200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 smtClean="0"/>
          </a:p>
          <a:p>
            <a:pPr algn="ctr"/>
            <a:r>
              <a:rPr lang="es-ES" dirty="0" smtClean="0"/>
              <a:t>Palabras clave: Antidepresivos y </a:t>
            </a:r>
            <a:r>
              <a:rPr lang="es-ES" dirty="0" smtClean="0"/>
              <a:t>Pánico</a:t>
            </a:r>
            <a:endParaRPr lang="es-ES" dirty="0" smtClean="0"/>
          </a:p>
          <a:p>
            <a:pPr algn="ctr"/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2195736" y="5805264"/>
            <a:ext cx="4896544" cy="6480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Fechas: hasta abril 2003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971600" y="764704"/>
            <a:ext cx="7776864" cy="5616624"/>
          </a:xfrm>
          <a:prstGeom prst="rect">
            <a:avLst/>
          </a:prstGeom>
        </p:spPr>
        <p:style>
          <a:lnRef idx="1">
            <a:schemeClr val="accent2"/>
          </a:lnRef>
          <a:fillRef idx="1002">
            <a:schemeClr val="dk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Courier New" pitchFamily="49" charset="0"/>
              <a:buChar char="o"/>
            </a:pPr>
            <a:r>
              <a:rPr lang="es-ES" sz="2400" dirty="0" smtClean="0"/>
              <a:t>Dos revisores examinaron los títulos y resúmenes de los estudios identificados</a:t>
            </a:r>
          </a:p>
          <a:p>
            <a:pPr>
              <a:buFont typeface="Courier New" pitchFamily="49" charset="0"/>
              <a:buChar char="o"/>
            </a:pPr>
            <a:endParaRPr lang="es-ES" sz="2400" dirty="0" smtClean="0"/>
          </a:p>
          <a:p>
            <a:pPr>
              <a:buFont typeface="Courier New" pitchFamily="49" charset="0"/>
              <a:buChar char="o"/>
            </a:pPr>
            <a:r>
              <a:rPr lang="es-ES" sz="2400" dirty="0" smtClean="0"/>
              <a:t>Después comprobaron la elegibilidad de los artículos completos</a:t>
            </a:r>
          </a:p>
          <a:p>
            <a:pPr>
              <a:buFont typeface="Courier New" pitchFamily="49" charset="0"/>
              <a:buChar char="o"/>
            </a:pPr>
            <a:endParaRPr lang="es-ES" sz="2400" dirty="0" smtClean="0"/>
          </a:p>
          <a:p>
            <a:pPr>
              <a:buFont typeface="Courier New" pitchFamily="49" charset="0"/>
              <a:buChar char="o"/>
            </a:pPr>
            <a:r>
              <a:rPr lang="es-ES" sz="2400" dirty="0" smtClean="0"/>
              <a:t>Se revisaron las referencias citadas en estos estudios y en otros trabajos de revisión</a:t>
            </a:r>
          </a:p>
          <a:p>
            <a:pPr>
              <a:buFont typeface="Courier New" pitchFamily="49" charset="0"/>
              <a:buChar char="o"/>
            </a:pPr>
            <a:endParaRPr lang="es-ES" sz="2400" dirty="0" smtClean="0"/>
          </a:p>
          <a:p>
            <a:pPr>
              <a:buFont typeface="Courier New" pitchFamily="49" charset="0"/>
              <a:buChar char="o"/>
            </a:pPr>
            <a:r>
              <a:rPr lang="es-ES" sz="2400" dirty="0" smtClean="0"/>
              <a:t>Los estudios pertinentes fueron sometidos a </a:t>
            </a:r>
            <a:r>
              <a:rPr lang="es-ES" sz="2400" dirty="0" err="1" smtClean="0"/>
              <a:t>SciSearch</a:t>
            </a:r>
            <a:endParaRPr lang="es-ES" sz="2400" dirty="0" smtClean="0"/>
          </a:p>
          <a:p>
            <a:pPr>
              <a:buFont typeface="Courier New" pitchFamily="49" charset="0"/>
              <a:buChar char="o"/>
            </a:pPr>
            <a:endParaRPr lang="es-ES" sz="2400" dirty="0" smtClean="0"/>
          </a:p>
          <a:p>
            <a:pPr>
              <a:buFont typeface="Courier New" pitchFamily="49" charset="0"/>
              <a:buChar char="o"/>
            </a:pPr>
            <a:r>
              <a:rPr lang="es-ES" sz="2400" dirty="0" smtClean="0"/>
              <a:t>Se contactó con expertos en el campo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CRITERIOS SECUNDARIOS DE VALIDEZ (I)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1. ¿Es poco probable que se pasaran por alto estudios relevantes e importantes?</a:t>
            </a:r>
            <a:endParaRPr lang="es-ES" sz="2800" dirty="0"/>
          </a:p>
        </p:txBody>
      </p:sp>
      <p:sp>
        <p:nvSpPr>
          <p:cNvPr id="5" name="Litebulb"/>
          <p:cNvSpPr>
            <a:spLocks noEditPoints="1" noChangeArrowheads="1"/>
          </p:cNvSpPr>
          <p:nvPr/>
        </p:nvSpPr>
        <p:spPr bwMode="auto">
          <a:xfrm>
            <a:off x="5724128" y="3789040"/>
            <a:ext cx="2016224" cy="2603401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00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6600" b="1" dirty="0" smtClean="0">
                <a:solidFill>
                  <a:schemeClr val="accent1">
                    <a:lumMod val="75000"/>
                  </a:schemeClr>
                </a:solidFill>
              </a:rPr>
              <a:t>SI</a:t>
            </a:r>
            <a:endParaRPr lang="es-ES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CRITERIOS SECUNDARIOS DE VALIDEZ (II)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¿Se valoró la validez de los estudios incluidos? 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0"/>
            <a:ext cx="8496944" cy="6669360"/>
          </a:xfrm>
        </p:spPr>
        <p:txBody>
          <a:bodyPr/>
          <a:lstStyle/>
          <a:p>
            <a:r>
              <a:rPr lang="es-ES" dirty="0" smtClean="0"/>
              <a:t>Dos revisores independientes evaluaron la calidad </a:t>
            </a:r>
            <a:r>
              <a:rPr lang="es-ES" dirty="0" smtClean="0"/>
              <a:t>metodológica </a:t>
            </a:r>
            <a:r>
              <a:rPr lang="es-ES" dirty="0" smtClean="0"/>
              <a:t>de los estudios seleccionados de acuerdo con las Recomendaciones del Manual del Revisor Cochrane</a:t>
            </a:r>
          </a:p>
          <a:p>
            <a:pPr lvl="1"/>
            <a:r>
              <a:rPr lang="es-ES" dirty="0" smtClean="0"/>
              <a:t>Ocultamiento de la asignación </a:t>
            </a:r>
          </a:p>
          <a:p>
            <a:pPr lvl="1"/>
            <a:r>
              <a:rPr lang="es-ES" dirty="0" smtClean="0"/>
              <a:t>Cegamiento</a:t>
            </a:r>
          </a:p>
          <a:p>
            <a:pPr lvl="1"/>
            <a:r>
              <a:rPr lang="es-ES" dirty="0" smtClean="0"/>
              <a:t>Idoneidad de la psicoterapia</a:t>
            </a:r>
          </a:p>
          <a:p>
            <a:r>
              <a:rPr lang="es-ES" dirty="0" smtClean="0"/>
              <a:t>Dos revisores extrajeron los datos de los informes originales mediante  Formularios Estandarizados de extracción de datos:</a:t>
            </a:r>
            <a:endParaRPr lang="es-ES" dirty="0"/>
          </a:p>
        </p:txBody>
      </p:sp>
      <p:sp>
        <p:nvSpPr>
          <p:cNvPr id="4" name="3 Rectángulo redondeado"/>
          <p:cNvSpPr/>
          <p:nvPr/>
        </p:nvSpPr>
        <p:spPr>
          <a:xfrm>
            <a:off x="971600" y="476672"/>
            <a:ext cx="7344816" cy="25922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RESULTADO PRIMARIO</a:t>
            </a:r>
          </a:p>
          <a:p>
            <a:endParaRPr lang="es-ES" dirty="0" smtClean="0"/>
          </a:p>
          <a:p>
            <a:pPr>
              <a:buFont typeface="Wingdings"/>
              <a:buChar char="à"/>
            </a:pPr>
            <a:r>
              <a:rPr lang="es-ES" dirty="0" smtClean="0">
                <a:sym typeface="Wingdings" pitchFamily="2" charset="2"/>
              </a:rPr>
              <a:t>“</a:t>
            </a:r>
            <a:r>
              <a:rPr lang="es-ES" b="1" dirty="0" smtClean="0">
                <a:sym typeface="Wingdings" pitchFamily="2" charset="2"/>
              </a:rPr>
              <a:t>Respuesta</a:t>
            </a:r>
            <a:r>
              <a:rPr lang="es-ES" dirty="0" smtClean="0">
                <a:sym typeface="Wingdings" pitchFamily="2" charset="2"/>
              </a:rPr>
              <a:t>” </a:t>
            </a:r>
          </a:p>
          <a:p>
            <a:pPr>
              <a:buFont typeface="Wingdings"/>
              <a:buChar char="à"/>
            </a:pPr>
            <a:endParaRPr lang="es-ES" dirty="0" smtClean="0">
              <a:sym typeface="Wingdings" pitchFamily="2" charset="2"/>
            </a:endParaRPr>
          </a:p>
          <a:p>
            <a:r>
              <a:rPr lang="es-ES" dirty="0" smtClean="0"/>
              <a:t>Mejoría sustancial según la GCI</a:t>
            </a:r>
          </a:p>
          <a:p>
            <a:r>
              <a:rPr lang="es-ES" dirty="0" smtClean="0"/>
              <a:t>Disminución de +40% Pánico según la Escala de Gravedad T.P</a:t>
            </a:r>
          </a:p>
          <a:p>
            <a:r>
              <a:rPr lang="es-ES" dirty="0" smtClean="0"/>
              <a:t>Reducción de +50% en la frecuencia de pánico o el Cuestionario de miedo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</p:txBody>
      </p:sp>
      <p:sp>
        <p:nvSpPr>
          <p:cNvPr id="5" name="4 Rectángulo redondeado"/>
          <p:cNvSpPr/>
          <p:nvPr/>
        </p:nvSpPr>
        <p:spPr>
          <a:xfrm>
            <a:off x="899592" y="3212976"/>
            <a:ext cx="7632848" cy="34563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dirty="0" smtClean="0"/>
              <a:t>RESULTADOS SECUNDARIOS: </a:t>
            </a:r>
          </a:p>
          <a:p>
            <a:endParaRPr lang="es-ES" dirty="0" smtClean="0"/>
          </a:p>
          <a:p>
            <a:pPr>
              <a:buFontTx/>
              <a:buChar char="-"/>
            </a:pPr>
            <a:r>
              <a:rPr lang="es-ES" dirty="0" smtClean="0"/>
              <a:t> Severidad global</a:t>
            </a:r>
          </a:p>
          <a:p>
            <a:pPr>
              <a:buFontTx/>
              <a:buChar char="-"/>
            </a:pPr>
            <a:r>
              <a:rPr lang="es-ES" dirty="0" smtClean="0"/>
              <a:t> Frecuencia de ataques de pánico</a:t>
            </a:r>
          </a:p>
          <a:p>
            <a:pPr>
              <a:buFontTx/>
              <a:buChar char="-"/>
            </a:pPr>
            <a:r>
              <a:rPr lang="es-ES" dirty="0" smtClean="0"/>
              <a:t> Evitación fóbica</a:t>
            </a:r>
          </a:p>
          <a:p>
            <a:pPr>
              <a:buFontTx/>
              <a:buChar char="-"/>
            </a:pPr>
            <a:r>
              <a:rPr lang="es-ES" dirty="0" smtClean="0"/>
              <a:t> Ansiedad generalizada</a:t>
            </a:r>
          </a:p>
          <a:p>
            <a:pPr>
              <a:buFontTx/>
              <a:buChar char="-"/>
            </a:pPr>
            <a:r>
              <a:rPr lang="es-ES" dirty="0" smtClean="0"/>
              <a:t> Depresión</a:t>
            </a:r>
          </a:p>
          <a:p>
            <a:pPr>
              <a:buFontTx/>
              <a:buChar char="-"/>
            </a:pPr>
            <a:r>
              <a:rPr lang="es-ES" dirty="0" smtClean="0"/>
              <a:t> Disfunción social</a:t>
            </a:r>
          </a:p>
          <a:p>
            <a:pPr>
              <a:buFontTx/>
              <a:buChar char="-"/>
            </a:pPr>
            <a:r>
              <a:rPr lang="es-ES" dirty="0" smtClean="0"/>
              <a:t> Satisfacción del paciente</a:t>
            </a:r>
          </a:p>
          <a:p>
            <a:pPr>
              <a:buFontTx/>
              <a:buChar char="-"/>
            </a:pPr>
            <a:r>
              <a:rPr lang="es-ES" dirty="0" smtClean="0"/>
              <a:t> Costo – Efectividad</a:t>
            </a:r>
          </a:p>
          <a:p>
            <a:pPr>
              <a:buFontTx/>
              <a:buChar char="-"/>
            </a:pPr>
            <a:r>
              <a:rPr lang="es-ES" dirty="0" smtClean="0"/>
              <a:t> Aceptabilidad del tratamiento (abandonos)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124744"/>
            <a:ext cx="8208912" cy="4824536"/>
          </a:xfrm>
        </p:spPr>
        <p:txBody>
          <a:bodyPr>
            <a:normAutofit/>
          </a:bodyPr>
          <a:lstStyle/>
          <a:p>
            <a:r>
              <a:rPr lang="es-ES" sz="2000" dirty="0" smtClean="0"/>
              <a:t>Las discrepancias se resolvieron por consenso entre los dos revisores (o un 3º en caso necesario)</a:t>
            </a:r>
          </a:p>
          <a:p>
            <a:r>
              <a:rPr lang="es-ES" sz="2000" dirty="0" smtClean="0"/>
              <a:t>La decisión de incluir en los estudios de meta-análisis en los que no hubo cegamiento o con “pobre” idoneidad de la psicoterapia se examinó en el Análisis de Sensibilidad</a:t>
            </a:r>
          </a:p>
          <a:p>
            <a:r>
              <a:rPr lang="es-ES" sz="2000" dirty="0" smtClean="0"/>
              <a:t>La confiabilidad entre los criterios de elegibilidad fue del 94%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CRITERIOS SECUNDARIOS DE VALIDEZ (II)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2. ¿Se valoró la validez de los estudios incluidos? </a:t>
            </a:r>
            <a:endParaRPr lang="es-ES" sz="3200" dirty="0"/>
          </a:p>
        </p:txBody>
      </p:sp>
      <p:sp>
        <p:nvSpPr>
          <p:cNvPr id="5" name="Litebulb"/>
          <p:cNvSpPr>
            <a:spLocks noEditPoints="1" noChangeArrowheads="1"/>
          </p:cNvSpPr>
          <p:nvPr/>
        </p:nvSpPr>
        <p:spPr bwMode="auto">
          <a:xfrm>
            <a:off x="5724128" y="3789040"/>
            <a:ext cx="2016224" cy="2603401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00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6600" b="1" dirty="0" smtClean="0">
                <a:solidFill>
                  <a:schemeClr val="accent1">
                    <a:lumMod val="75000"/>
                  </a:schemeClr>
                </a:solidFill>
              </a:rPr>
              <a:t>SI</a:t>
            </a:r>
            <a:endParaRPr lang="es-ES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PREGUNTA PICO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447800" y="1901823"/>
          <a:ext cx="6629400" cy="38404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612032"/>
                <a:gridCol w="5017368"/>
              </a:tblGrid>
              <a:tr h="885850"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pPr algn="ctr"/>
                      <a:r>
                        <a:rPr lang="es-ES" sz="3600" dirty="0" smtClean="0"/>
                        <a:t>P</a:t>
                      </a:r>
                      <a:endParaRPr lang="es-E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pPr algn="ctr"/>
                      <a:r>
                        <a:rPr lang="es-ES" sz="2400" dirty="0" smtClean="0"/>
                        <a:t>Pacientes adultos con T. Pánico</a:t>
                      </a:r>
                      <a:r>
                        <a:rPr lang="es-ES" sz="2400" baseline="0" dirty="0" smtClean="0"/>
                        <a:t> + Agorafobia</a:t>
                      </a:r>
                      <a:endParaRPr lang="es-ES" sz="2400" dirty="0"/>
                    </a:p>
                  </a:txBody>
                  <a:tcPr/>
                </a:tc>
              </a:tr>
              <a:tr h="885850"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pPr algn="ctr"/>
                      <a:r>
                        <a:rPr lang="es-ES" sz="3600" b="1" dirty="0" smtClean="0"/>
                        <a:t>I</a:t>
                      </a:r>
                      <a:endParaRPr lang="es-E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pPr algn="ctr"/>
                      <a:r>
                        <a:rPr lang="es-ES" sz="2400" dirty="0" err="1" smtClean="0"/>
                        <a:t>Monoterapia</a:t>
                      </a:r>
                      <a:r>
                        <a:rPr lang="es-ES" sz="2400" baseline="0" dirty="0" smtClean="0"/>
                        <a:t> (Psicoterapia)</a:t>
                      </a:r>
                      <a:endParaRPr lang="es-ES" sz="2400" b="1" dirty="0"/>
                    </a:p>
                  </a:txBody>
                  <a:tcPr/>
                </a:tc>
              </a:tr>
              <a:tr h="885850">
                <a:tc>
                  <a:txBody>
                    <a:bodyPr/>
                    <a:lstStyle/>
                    <a:p>
                      <a:pPr algn="ctr"/>
                      <a:endParaRPr lang="es-ES" dirty="0" smtClean="0"/>
                    </a:p>
                    <a:p>
                      <a:pPr algn="ctr"/>
                      <a:r>
                        <a:rPr lang="es-ES" sz="3600" b="1" dirty="0" smtClean="0"/>
                        <a:t>C</a:t>
                      </a:r>
                      <a:endParaRPr lang="es-E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pPr algn="ctr"/>
                      <a:r>
                        <a:rPr lang="es-ES" sz="2400" dirty="0" smtClean="0"/>
                        <a:t>Terapia Combinada</a:t>
                      </a:r>
                      <a:endParaRPr lang="es-ES" sz="2400" b="1" dirty="0"/>
                    </a:p>
                  </a:txBody>
                  <a:tcPr/>
                </a:tc>
              </a:tr>
              <a:tr h="885850"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pPr algn="ctr"/>
                      <a:r>
                        <a:rPr lang="es-ES" sz="3600" b="1" dirty="0" smtClean="0"/>
                        <a:t>O</a:t>
                      </a:r>
                      <a:endParaRPr lang="es-E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pPr algn="ctr"/>
                      <a:r>
                        <a:rPr lang="es-ES" sz="2400" dirty="0" smtClean="0"/>
                        <a:t>Mejoría sintomática </a:t>
                      </a:r>
                      <a:r>
                        <a:rPr lang="es-ES" sz="2400" dirty="0" smtClean="0"/>
                        <a:t> a largo plazo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Paralelogramo"/>
          <p:cNvSpPr/>
          <p:nvPr/>
        </p:nvSpPr>
        <p:spPr>
          <a:xfrm rot="20851429">
            <a:off x="908092" y="2421913"/>
            <a:ext cx="7661222" cy="2916027"/>
          </a:xfrm>
          <a:prstGeom prst="parallelogram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 smtClean="0"/>
              <a:t>En pacientes adultos diagnosticados de T. Pánico con agorafobia, ¿Es más eficaz la terapia combinada frente a la psicoterapia en el control de </a:t>
            </a:r>
            <a:r>
              <a:rPr lang="es-ES" sz="2800" dirty="0" smtClean="0"/>
              <a:t>síntomas a largo plazo?</a:t>
            </a:r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CRITERIOS DE VALIDEZ (III)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sz="2400" dirty="0" smtClean="0"/>
              <a:t>3. ¿Fueron similares los resultados de un estudio a otro?</a:t>
            </a:r>
          </a:p>
          <a:p>
            <a:r>
              <a:rPr lang="es-ES" sz="2400" dirty="0" smtClean="0">
                <a:solidFill>
                  <a:schemeClr val="accent5">
                    <a:lumMod val="75000"/>
                  </a:schemeClr>
                </a:solidFill>
              </a:rPr>
              <a:t>Se evaluó la heterogeneidad estadística entre los estudios mediante I2 y Q.</a:t>
            </a:r>
          </a:p>
          <a:p>
            <a:pPr lvl="1"/>
            <a:r>
              <a:rPr lang="es-ES" sz="2400" dirty="0" smtClean="0">
                <a:solidFill>
                  <a:schemeClr val="accent5">
                    <a:lumMod val="75000"/>
                  </a:schemeClr>
                </a:solidFill>
              </a:rPr>
              <a:t>Si se observó heterogeneidad significativa (I2&gt;30% o P&lt;0.10), se investigó (embudo)</a:t>
            </a:r>
            <a:endParaRPr lang="es-ES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Litebulb"/>
          <p:cNvSpPr>
            <a:spLocks noEditPoints="1" noChangeArrowheads="1"/>
          </p:cNvSpPr>
          <p:nvPr/>
        </p:nvSpPr>
        <p:spPr bwMode="auto">
          <a:xfrm>
            <a:off x="7020272" y="2852936"/>
            <a:ext cx="1800200" cy="2387377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00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6000" b="1" dirty="0" smtClean="0">
                <a:solidFill>
                  <a:schemeClr val="accent1">
                    <a:lumMod val="75000"/>
                  </a:schemeClr>
                </a:solidFill>
              </a:rPr>
              <a:t>SI</a:t>
            </a:r>
            <a:endParaRPr lang="es-ES" sz="6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LECTURA CRÍTICA ARTÍCULOS DE REVISIÓN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ES" sz="2800" dirty="0" smtClean="0"/>
              <a:t>¿Son válidos los resultados del estudio?</a:t>
            </a:r>
          </a:p>
          <a:p>
            <a:r>
              <a:rPr lang="es-ES" sz="2800" dirty="0" smtClean="0">
                <a:solidFill>
                  <a:schemeClr val="accent5">
                    <a:lumMod val="75000"/>
                  </a:schemeClr>
                </a:solidFill>
              </a:rPr>
              <a:t>¿Cuáles son los resultados?</a:t>
            </a:r>
          </a:p>
          <a:p>
            <a:r>
              <a:rPr lang="es-ES" sz="2800" dirty="0" smtClean="0"/>
              <a:t>¿Pueden aplicarse los resultados en la asistencia a mis pacientes?</a:t>
            </a:r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¿CUÁLES SÓN LOS RESULTADOS?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1 ¿ Cuáles son los resultados globales de la revisión de conjunto?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764704"/>
            <a:ext cx="8136904" cy="5616624"/>
          </a:xfrm>
        </p:spPr>
        <p:txBody>
          <a:bodyPr>
            <a:normAutofit lnSpcReduction="10000"/>
          </a:bodyPr>
          <a:lstStyle/>
          <a:p>
            <a:r>
              <a:rPr lang="es-ES" sz="2400" dirty="0" smtClean="0"/>
              <a:t>En la </a:t>
            </a:r>
            <a:r>
              <a:rPr lang="es-ES" sz="2400" u="sng" dirty="0" smtClean="0"/>
              <a:t>fase aguda </a:t>
            </a:r>
            <a:r>
              <a:rPr lang="es-ES" sz="2400" dirty="0" smtClean="0"/>
              <a:t>del tratamiento, el TRATAMIENTO COMBINADO fue superior al tratamiento con antidepresivos </a:t>
            </a:r>
            <a:r>
              <a:rPr lang="es-ES" sz="1400" dirty="0" smtClean="0"/>
              <a:t>(CI1.02 RR = 1.24,95%, 1,52) </a:t>
            </a:r>
            <a:r>
              <a:rPr lang="es-ES" sz="2400" dirty="0" smtClean="0"/>
              <a:t>o la psicoterapia </a:t>
            </a:r>
            <a:r>
              <a:rPr lang="es-ES" sz="1400" dirty="0" smtClean="0"/>
              <a:t>(RR = 1.16,95% CI1.03-1.30)</a:t>
            </a:r>
            <a:r>
              <a:rPr lang="es-ES" dirty="0" smtClean="0"/>
              <a:t>. </a:t>
            </a:r>
          </a:p>
          <a:p>
            <a:r>
              <a:rPr lang="es-ES" sz="2400" dirty="0" smtClean="0"/>
              <a:t>Después de la finalización del tratamiento de fase aguda, la TERAPIA COMBINADA fue </a:t>
            </a:r>
            <a:r>
              <a:rPr lang="es-ES" sz="2400" u="sng" dirty="0" smtClean="0"/>
              <a:t>más efectiva</a:t>
            </a:r>
            <a:r>
              <a:rPr lang="es-ES" sz="2400" dirty="0" smtClean="0"/>
              <a:t> que la </a:t>
            </a:r>
            <a:r>
              <a:rPr lang="es-ES" sz="2400" dirty="0" err="1" smtClean="0"/>
              <a:t>farmacoterapia</a:t>
            </a:r>
            <a:r>
              <a:rPr lang="es-ES" sz="2400" dirty="0" smtClean="0"/>
              <a:t> sola </a:t>
            </a:r>
            <a:r>
              <a:rPr lang="es-ES" sz="1400" dirty="0" smtClean="0"/>
              <a:t>(RR = 1.61,95% CI1.23-2.11)</a:t>
            </a:r>
            <a:r>
              <a:rPr lang="es-ES" dirty="0" smtClean="0"/>
              <a:t> </a:t>
            </a:r>
            <a:r>
              <a:rPr lang="es-ES" sz="2400" dirty="0" smtClean="0"/>
              <a:t>y fue </a:t>
            </a:r>
            <a:r>
              <a:rPr lang="es-ES" sz="2400" u="sng" dirty="0" smtClean="0"/>
              <a:t>tan eficaz </a:t>
            </a:r>
            <a:r>
              <a:rPr lang="es-ES" sz="2400" dirty="0" smtClean="0"/>
              <a:t>como la psicoterapia </a:t>
            </a:r>
            <a:r>
              <a:rPr lang="es-ES" sz="1400" dirty="0" smtClean="0"/>
              <a:t>(RR = 0,96, IC 95% 0.79 a 1.16)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47800" y="609600"/>
            <a:ext cx="7084640" cy="1163216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¿ CUÁLES SON LOS RESULTADOS?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2. ¿Cuán precisos fueron los resultados?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9712" y="0"/>
            <a:ext cx="7488832" cy="108012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T. COMBINADA vs ANTIDEPRESIVOS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683568" y="4581128"/>
            <a:ext cx="3816424" cy="172819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fontAlgn="t"/>
            <a:r>
              <a:rPr lang="es-ES" sz="2000" dirty="0" smtClean="0"/>
              <a:t>La heterogeneidad fue moderada pero estadísticamente no significativa (P = 0,05, I2 = 44,9%)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716016" y="1124744"/>
            <a:ext cx="3960440" cy="537321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fontAlgn="t"/>
            <a:r>
              <a:rPr lang="es-ES" sz="2000" dirty="0" smtClean="0"/>
              <a:t>Gráfico en embudo: </a:t>
            </a:r>
          </a:p>
          <a:p>
            <a:pPr fontAlgn="t"/>
            <a:endParaRPr lang="es-ES" sz="2000" dirty="0" smtClean="0"/>
          </a:p>
          <a:p>
            <a:pPr lvl="1" fontAlgn="t"/>
            <a:r>
              <a:rPr lang="es-ES" sz="2000" dirty="0" smtClean="0"/>
              <a:t>- Sesgo de publicación</a:t>
            </a:r>
          </a:p>
          <a:p>
            <a:pPr lvl="1" fontAlgn="t"/>
            <a:endParaRPr lang="es-ES" sz="2000" dirty="0" smtClean="0"/>
          </a:p>
          <a:p>
            <a:pPr lvl="1" fontAlgn="t">
              <a:buFontTx/>
              <a:buChar char="-"/>
            </a:pPr>
            <a:r>
              <a:rPr lang="es-ES" sz="2000" u="sng" dirty="0" smtClean="0"/>
              <a:t>Análisis de subgrupos </a:t>
            </a:r>
            <a:r>
              <a:rPr lang="es-ES" sz="2000" dirty="0" smtClean="0"/>
              <a:t>(mayor heterogeneidad en la categoría de "otras </a:t>
            </a:r>
            <a:r>
              <a:rPr lang="es-ES" sz="2000" dirty="0" smtClean="0"/>
              <a:t>psicoterapias”)</a:t>
            </a:r>
            <a:endParaRPr lang="es-ES" sz="2000" dirty="0" smtClean="0"/>
          </a:p>
          <a:p>
            <a:pPr lvl="1" fontAlgn="t">
              <a:buFontTx/>
              <a:buChar char="-"/>
            </a:pPr>
            <a:endParaRPr lang="es-ES" sz="2000" dirty="0" smtClean="0"/>
          </a:p>
          <a:p>
            <a:pPr lvl="1" fontAlgn="t"/>
            <a:r>
              <a:rPr lang="es-ES" sz="2000" dirty="0" smtClean="0"/>
              <a:t> - Cuando se omiten estos estudios el RR sigue siendo el mismo (RR = 1,28, IC 95% 1.08-1.52) , y disminuye </a:t>
            </a:r>
            <a:r>
              <a:rPr lang="es-ES" sz="2000" dirty="0" smtClean="0"/>
              <a:t>la heterogeneidad </a:t>
            </a:r>
            <a:r>
              <a:rPr lang="es-ES" sz="2000" dirty="0" smtClean="0"/>
              <a:t>siendo estadísticamente significativa (P = 0,18; I2 = 30,5%) </a:t>
            </a:r>
          </a:p>
        </p:txBody>
      </p:sp>
      <p:sp>
        <p:nvSpPr>
          <p:cNvPr id="8" name="7 Trapecio"/>
          <p:cNvSpPr/>
          <p:nvPr/>
        </p:nvSpPr>
        <p:spPr>
          <a:xfrm rot="20216279">
            <a:off x="60470" y="1202843"/>
            <a:ext cx="2016224" cy="720080"/>
          </a:xfrm>
          <a:prstGeom prst="trapezoi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FASE AGUDA</a:t>
            </a:r>
            <a:endParaRPr lang="es-ES" b="1" dirty="0"/>
          </a:p>
        </p:txBody>
      </p:sp>
      <p:sp>
        <p:nvSpPr>
          <p:cNvPr id="4" name="3 Rectángulo"/>
          <p:cNvSpPr/>
          <p:nvPr/>
        </p:nvSpPr>
        <p:spPr>
          <a:xfrm>
            <a:off x="395536" y="1340768"/>
            <a:ext cx="4248472" cy="31683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/>
            <a:r>
              <a:rPr lang="es-ES" sz="2000" dirty="0" smtClean="0"/>
              <a:t>La combinación tuvo 1,24 veces (IC 95% 1.02-1.52) mayor probabilidad de producir una respuesta al final de 2-4 meses de la fase aguda del tratamiento en comparación con el antidepresivo solo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555776" y="1772816"/>
            <a:ext cx="3528392" cy="38164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fontAlgn="t"/>
            <a:r>
              <a:rPr lang="es-ES" sz="2000" dirty="0" smtClean="0"/>
              <a:t>La superioridad de la terapia de combinación fue corroborado por los análisis secundarios con los datos continuos. </a:t>
            </a:r>
          </a:p>
          <a:p>
            <a:pPr fontAlgn="t"/>
            <a:r>
              <a:rPr lang="es-ES" sz="2000" dirty="0" smtClean="0"/>
              <a:t>El tratamiento combinado redujo la </a:t>
            </a:r>
            <a:r>
              <a:rPr lang="es-ES" sz="2000" b="1" dirty="0" smtClean="0"/>
              <a:t>severidad global </a:t>
            </a:r>
            <a:r>
              <a:rPr lang="es-ES" sz="2000" dirty="0" smtClean="0"/>
              <a:t>de la enfermedad ,</a:t>
            </a:r>
            <a:r>
              <a:rPr lang="es-ES" sz="2000" b="1" dirty="0" smtClean="0"/>
              <a:t>depresión</a:t>
            </a:r>
            <a:r>
              <a:rPr lang="es-ES" sz="2000" dirty="0" smtClean="0"/>
              <a:t> y </a:t>
            </a:r>
            <a:r>
              <a:rPr lang="es-ES" sz="2000" b="1" dirty="0" smtClean="0"/>
              <a:t>disfunción social</a:t>
            </a:r>
            <a:endParaRPr lang="es-E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4" grpId="0" animBg="1"/>
      <p:bldP spid="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51720" y="188640"/>
            <a:ext cx="7516688" cy="127592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T. COMBINADA vs ANTIDEPRESIVOS</a:t>
            </a:r>
            <a:endParaRPr lang="es-ES" dirty="0"/>
          </a:p>
        </p:txBody>
      </p:sp>
      <p:sp>
        <p:nvSpPr>
          <p:cNvPr id="4" name="3 Trapecio"/>
          <p:cNvSpPr/>
          <p:nvPr/>
        </p:nvSpPr>
        <p:spPr>
          <a:xfrm rot="20301291">
            <a:off x="70506" y="1487082"/>
            <a:ext cx="2520280" cy="864096"/>
          </a:xfrm>
          <a:prstGeom prst="trapezoi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FASE CONTINUACIÓN</a:t>
            </a:r>
            <a:endParaRPr lang="es-ES" dirty="0"/>
          </a:p>
        </p:txBody>
      </p:sp>
      <p:sp>
        <p:nvSpPr>
          <p:cNvPr id="5" name="4 Preparación"/>
          <p:cNvSpPr/>
          <p:nvPr/>
        </p:nvSpPr>
        <p:spPr>
          <a:xfrm>
            <a:off x="3779912" y="1412776"/>
            <a:ext cx="5112568" cy="4248472"/>
          </a:xfrm>
          <a:prstGeom prst="flowChartPreparati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Hubo una considerable heterogeneidad estadística (P = 0,005, I2 = 76,8%).</a:t>
            </a:r>
          </a:p>
          <a:p>
            <a:pPr algn="ctr"/>
            <a:r>
              <a:rPr lang="es-ES" sz="2000" dirty="0" smtClean="0"/>
              <a:t>Limitando los estudios a los que utilizan terapias cognitivo-conductuales, se elimina esta  (P = 0,55, I2 = 0%) heterogeneidad</a:t>
            </a:r>
          </a:p>
          <a:p>
            <a:pPr algn="ctr"/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6" name="5 Preparación"/>
          <p:cNvSpPr/>
          <p:nvPr/>
        </p:nvSpPr>
        <p:spPr>
          <a:xfrm>
            <a:off x="251520" y="2924944"/>
            <a:ext cx="4896544" cy="3672408"/>
          </a:xfrm>
          <a:prstGeom prst="flowChartPreparati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La terapia de combinación tuvo un 1,63 (IC 95%: 1,21 a 2,19) veces más probabilidades de producir una respuesta que el tratamiento antidepresivo solo </a:t>
            </a:r>
            <a:br>
              <a:rPr lang="es-ES" sz="2000" dirty="0" smtClean="0"/>
            </a:b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51720" y="188640"/>
            <a:ext cx="7516688" cy="127592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T. COMBINADA vs ANTIDEPRESIVOS</a:t>
            </a:r>
            <a:endParaRPr lang="es-ES" dirty="0"/>
          </a:p>
        </p:txBody>
      </p:sp>
      <p:sp>
        <p:nvSpPr>
          <p:cNvPr id="4" name="3 Trapecio"/>
          <p:cNvSpPr/>
          <p:nvPr/>
        </p:nvSpPr>
        <p:spPr>
          <a:xfrm rot="20301291">
            <a:off x="70506" y="1487082"/>
            <a:ext cx="2520280" cy="864096"/>
          </a:xfrm>
          <a:prstGeom prst="trapezoi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DESPUÉS DEL FIN DEL TTO</a:t>
            </a:r>
            <a:endParaRPr lang="es-ES" dirty="0"/>
          </a:p>
        </p:txBody>
      </p:sp>
      <p:sp>
        <p:nvSpPr>
          <p:cNvPr id="6" name="5 Disco magnético"/>
          <p:cNvSpPr/>
          <p:nvPr/>
        </p:nvSpPr>
        <p:spPr>
          <a:xfrm>
            <a:off x="683568" y="3501008"/>
            <a:ext cx="3744416" cy="2952328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Tras 6 – 24 meses de seguimiento naturalista (5 estudios)</a:t>
            </a:r>
            <a:endParaRPr lang="es-ES" sz="2000" dirty="0"/>
          </a:p>
        </p:txBody>
      </p:sp>
      <p:sp>
        <p:nvSpPr>
          <p:cNvPr id="5" name="4 Disco magnético"/>
          <p:cNvSpPr/>
          <p:nvPr/>
        </p:nvSpPr>
        <p:spPr>
          <a:xfrm>
            <a:off x="3635896" y="1340768"/>
            <a:ext cx="5112568" cy="3816424"/>
          </a:xfrm>
          <a:prstGeom prst="flowChartMagneticDisk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La terapia de combinación fue todavía </a:t>
            </a:r>
            <a:r>
              <a:rPr lang="es-ES" sz="2000" u="sng" dirty="0" smtClean="0"/>
              <a:t>superior</a:t>
            </a:r>
            <a:r>
              <a:rPr lang="es-ES" sz="2000" dirty="0" smtClean="0"/>
              <a:t> al tratamiento con antidepresivos solos (RR = 1,61, IC 95% 1.23 a 2.11). No se observó heterogeneidad (P = 0,50, I2 = 0%). </a:t>
            </a:r>
            <a:br>
              <a:rPr lang="es-ES" sz="2000" dirty="0" smtClean="0"/>
            </a:b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6294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T. COMBINADA vs PSICOTERAPIA</a:t>
            </a:r>
            <a:endParaRPr lang="es-ES" dirty="0"/>
          </a:p>
        </p:txBody>
      </p:sp>
      <p:sp>
        <p:nvSpPr>
          <p:cNvPr id="4" name="3 Trapecio"/>
          <p:cNvSpPr/>
          <p:nvPr/>
        </p:nvSpPr>
        <p:spPr>
          <a:xfrm rot="20301291">
            <a:off x="374612" y="1308371"/>
            <a:ext cx="2304123" cy="717463"/>
          </a:xfrm>
          <a:prstGeom prst="trapezoi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FASE AGUDA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323528" y="2060848"/>
            <a:ext cx="4320480" cy="28083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La T. Combinada tuvo 1,16 veces (IC 95% 1.03 a 1.30) mayor probabilidad de producir una respuesta al final de la fase aguda del tratamiento que la psicoterapia sola . La prueba de heterogeneidad no fue significativa</a:t>
            </a:r>
            <a:endParaRPr lang="es-ES" sz="2000" dirty="0"/>
          </a:p>
        </p:txBody>
      </p:sp>
      <p:sp>
        <p:nvSpPr>
          <p:cNvPr id="6" name="5 Rectángulo"/>
          <p:cNvSpPr/>
          <p:nvPr/>
        </p:nvSpPr>
        <p:spPr>
          <a:xfrm>
            <a:off x="4788024" y="1268760"/>
            <a:ext cx="4211960" cy="496855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000" dirty="0" smtClean="0"/>
              <a:t>La misma superioridad de la terapia combinada se señaló con respecto a la severidad global </a:t>
            </a:r>
          </a:p>
          <a:p>
            <a:endParaRPr lang="es-ES" sz="2000" dirty="0" smtClean="0"/>
          </a:p>
          <a:p>
            <a:r>
              <a:rPr lang="es-ES" sz="2000" dirty="0" smtClean="0"/>
              <a:t>La T. combinada también fue  significativamente superior con respecto a:</a:t>
            </a:r>
          </a:p>
          <a:p>
            <a:endParaRPr lang="es-ES" sz="2000" dirty="0" smtClean="0"/>
          </a:p>
          <a:p>
            <a:pPr>
              <a:buFont typeface="Wingdings" pitchFamily="2" charset="2"/>
              <a:buChar char="v"/>
            </a:pPr>
            <a:r>
              <a:rPr lang="es-ES" sz="2000" dirty="0" smtClean="0"/>
              <a:t>Reducción de la evitación fóbica</a:t>
            </a:r>
          </a:p>
          <a:p>
            <a:pPr>
              <a:buFont typeface="Wingdings" pitchFamily="2" charset="2"/>
              <a:buChar char="v"/>
            </a:pPr>
            <a:r>
              <a:rPr lang="es-ES" sz="2000" dirty="0" smtClean="0"/>
              <a:t>Ansiedad general </a:t>
            </a:r>
          </a:p>
          <a:p>
            <a:pPr>
              <a:buFont typeface="Wingdings" pitchFamily="2" charset="2"/>
              <a:buChar char="v"/>
            </a:pPr>
            <a:r>
              <a:rPr lang="es-ES" sz="2000" dirty="0" smtClean="0"/>
              <a:t>Depresión </a:t>
            </a:r>
          </a:p>
          <a:p>
            <a:pPr>
              <a:buFont typeface="Wingdings" pitchFamily="2" charset="2"/>
              <a:buChar char="v"/>
            </a:pPr>
            <a:r>
              <a:rPr lang="es-ES" sz="2000" dirty="0" smtClean="0"/>
              <a:t> Disfunción social </a:t>
            </a:r>
          </a:p>
          <a:p>
            <a:pPr algn="ctr"/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899592" y="4437112"/>
            <a:ext cx="5688632" cy="20882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Las tasas de abandono debido a los efectos secundarios fueron mucho más frecuentes en el grupo de terapia combinada (RR = 3.01, IC 95% 1.61-5.63).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4600" y="332656"/>
            <a:ext cx="66294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T. COMBINADA vs PSICOTERAPIA</a:t>
            </a:r>
            <a:endParaRPr lang="es-ES" dirty="0"/>
          </a:p>
        </p:txBody>
      </p:sp>
      <p:sp>
        <p:nvSpPr>
          <p:cNvPr id="4" name="3 Trapecio"/>
          <p:cNvSpPr/>
          <p:nvPr/>
        </p:nvSpPr>
        <p:spPr>
          <a:xfrm rot="20301291">
            <a:off x="70506" y="1487082"/>
            <a:ext cx="2520280" cy="864096"/>
          </a:xfrm>
          <a:prstGeom prst="trapezoi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FASE CONTINUACIÓN</a:t>
            </a:r>
            <a:endParaRPr lang="es-ES" dirty="0"/>
          </a:p>
        </p:txBody>
      </p:sp>
      <p:sp>
        <p:nvSpPr>
          <p:cNvPr id="5" name="4 Bisel"/>
          <p:cNvSpPr/>
          <p:nvPr/>
        </p:nvSpPr>
        <p:spPr>
          <a:xfrm>
            <a:off x="2051720" y="2420888"/>
            <a:ext cx="6624736" cy="3888432"/>
          </a:xfrm>
          <a:prstGeom prst="bevel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reflection blurRad="63500" stA="35000" endPos="35000" dist="12700" dir="5400000" sy="-100000" rotWithShape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La respuesta al final del tratamiento dela fase  continuación todavía continúa </a:t>
            </a:r>
            <a:r>
              <a:rPr lang="es-ES" sz="2000" u="sng" dirty="0" smtClean="0"/>
              <a:t>a favor de la terapia combinada</a:t>
            </a:r>
            <a:r>
              <a:rPr lang="es-ES" sz="2000" dirty="0" smtClean="0"/>
              <a:t> (RR = 1,23, IC 95%: 1,00 a 1,51)</a:t>
            </a:r>
          </a:p>
          <a:p>
            <a:pPr algn="ctr"/>
            <a:endParaRPr lang="es-ES" sz="2000" dirty="0" smtClean="0"/>
          </a:p>
          <a:p>
            <a:pPr algn="ctr"/>
            <a:r>
              <a:rPr lang="es-ES" sz="2000" dirty="0" smtClean="0"/>
              <a:t>La </a:t>
            </a:r>
            <a:r>
              <a:rPr lang="es-ES" sz="2000" dirty="0" smtClean="0"/>
              <a:t>severidad </a:t>
            </a:r>
            <a:r>
              <a:rPr lang="es-ES" sz="2000" dirty="0" smtClean="0"/>
              <a:t>global fue significativamente menor en el grupo de combinación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ESTRATEGIA DE BÚSQUEDA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901952"/>
            <a:ext cx="8568952" cy="4695400"/>
          </a:xfrm>
        </p:spPr>
        <p:txBody>
          <a:bodyPr>
            <a:normAutofit fontScale="25000" lnSpcReduction="20000"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es-ES" sz="9600" dirty="0" smtClean="0"/>
              <a:t>Buscamos los descriptores necesarios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es-ES" sz="9600" dirty="0" smtClean="0"/>
              <a:t>Introducimos los “</a:t>
            </a:r>
            <a:r>
              <a:rPr lang="es-ES" sz="9600" dirty="0" err="1" smtClean="0"/>
              <a:t>decs</a:t>
            </a:r>
            <a:r>
              <a:rPr lang="es-ES" sz="9600" dirty="0" smtClean="0"/>
              <a:t>” en </a:t>
            </a:r>
            <a:r>
              <a:rPr lang="es-ES" sz="9600" dirty="0" err="1" smtClean="0"/>
              <a:t>PubMed</a:t>
            </a:r>
            <a:endParaRPr lang="es-ES" sz="9600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es-ES" sz="9600" dirty="0" smtClean="0"/>
              <a:t>Seleccionamos artículos que nos interesan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es-ES" sz="9600" dirty="0" smtClean="0"/>
              <a:t>Abrimos la Biblioteca Virtual (Página SAS) y accedemos al Listado de revistas electrónicas BV-SSPA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es-ES" sz="9600" dirty="0" smtClean="0"/>
              <a:t>Recuperamos el artículo elegido</a:t>
            </a:r>
          </a:p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23728" y="404664"/>
            <a:ext cx="66294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T. COMBINADA vs PSICOTERAPIA</a:t>
            </a:r>
            <a:endParaRPr lang="es-ES" dirty="0"/>
          </a:p>
        </p:txBody>
      </p:sp>
      <p:sp>
        <p:nvSpPr>
          <p:cNvPr id="4" name="3 Trapecio"/>
          <p:cNvSpPr/>
          <p:nvPr/>
        </p:nvSpPr>
        <p:spPr>
          <a:xfrm rot="20301291">
            <a:off x="70506" y="1487082"/>
            <a:ext cx="2520280" cy="864096"/>
          </a:xfrm>
          <a:prstGeom prst="trapezoi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DESPUÉS DEL FIN DEL TTO</a:t>
            </a:r>
            <a:endParaRPr lang="es-ES" dirty="0"/>
          </a:p>
        </p:txBody>
      </p:sp>
      <p:sp>
        <p:nvSpPr>
          <p:cNvPr id="5" name="4 Estrella de 7 puntas"/>
          <p:cNvSpPr/>
          <p:nvPr/>
        </p:nvSpPr>
        <p:spPr>
          <a:xfrm>
            <a:off x="683568" y="3501008"/>
            <a:ext cx="3744416" cy="2952328"/>
          </a:xfrm>
          <a:prstGeom prst="star7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Tras 6 – 24 meses de seguimiento naturalista (9 estudios)</a:t>
            </a:r>
            <a:endParaRPr lang="es-ES" sz="2000" dirty="0"/>
          </a:p>
        </p:txBody>
      </p:sp>
      <p:sp>
        <p:nvSpPr>
          <p:cNvPr id="6" name="5 Estrella de 7 puntas"/>
          <p:cNvSpPr/>
          <p:nvPr/>
        </p:nvSpPr>
        <p:spPr>
          <a:xfrm>
            <a:off x="2087216" y="1052736"/>
            <a:ext cx="7056784" cy="556185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000" dirty="0" smtClean="0"/>
          </a:p>
          <a:p>
            <a:pPr algn="ctr"/>
            <a:r>
              <a:rPr lang="es-ES" sz="2000" dirty="0" smtClean="0"/>
              <a:t>No hubo mejorías significativas ni en la respuesta ni en la medición de la gravedad total:</a:t>
            </a:r>
          </a:p>
          <a:p>
            <a:pPr algn="ctr"/>
            <a:endParaRPr lang="es-ES" sz="2000" dirty="0" smtClean="0"/>
          </a:p>
          <a:p>
            <a:pPr algn="ctr"/>
            <a:r>
              <a:rPr lang="es-ES" sz="2000" dirty="0" smtClean="0"/>
              <a:t> CUALQUIER VENTAJA DE LA T. COMBINADA DESAPARECIÓ CON EL TIEMPO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713" y="623888"/>
            <a:ext cx="7648575" cy="561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LECTURA CRÍTICA ARTÍCULOS DE REVISIÓN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ES" sz="2800" dirty="0" smtClean="0"/>
              <a:t>¿Son válidos los resultados del estudio?</a:t>
            </a:r>
          </a:p>
          <a:p>
            <a:r>
              <a:rPr lang="es-ES" sz="2800" dirty="0" smtClean="0"/>
              <a:t>¿Cuáles son los resultados?</a:t>
            </a:r>
          </a:p>
          <a:p>
            <a:r>
              <a:rPr lang="es-ES" sz="2800" dirty="0" smtClean="0">
                <a:solidFill>
                  <a:schemeClr val="accent5">
                    <a:lumMod val="75000"/>
                  </a:schemeClr>
                </a:solidFill>
              </a:rPr>
              <a:t>¿Pueden aplicarse los resultados en la asistencia a mis pacientes?</a:t>
            </a:r>
            <a:endParaRPr lang="es-ES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5736" y="188640"/>
            <a:ext cx="6629400" cy="1955304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¿ ME AYUDARÁN LOS RESULTADOS EN LA ASISTENCIA DE MIS PACIENTES?</a:t>
            </a:r>
            <a:b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1640" y="2420888"/>
            <a:ext cx="6629400" cy="4224528"/>
          </a:xfrm>
        </p:spPr>
        <p:txBody>
          <a:bodyPr>
            <a:normAutofit/>
          </a:bodyPr>
          <a:lstStyle/>
          <a:p>
            <a:r>
              <a:rPr lang="es-ES" sz="3200" dirty="0" smtClean="0"/>
              <a:t>1. ¿ Pueden aplicarse los resultados a la asistencia de mis pacientes?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628800"/>
            <a:ext cx="6961584" cy="4785712"/>
          </a:xfrm>
        </p:spPr>
        <p:txBody>
          <a:bodyPr/>
          <a:lstStyle/>
          <a:p>
            <a:r>
              <a:rPr lang="es-ES" dirty="0" smtClean="0"/>
              <a:t>En esta revisión no se describen criterios de inclusión estrictos</a:t>
            </a:r>
          </a:p>
          <a:p>
            <a:r>
              <a:rPr lang="es-ES" dirty="0" smtClean="0"/>
              <a:t>Cuanto menos estrictos son los criterios de inclusión, mayor es la aplicabilidad de los resultados</a:t>
            </a:r>
          </a:p>
          <a:p>
            <a:r>
              <a:rPr lang="es-ES" dirty="0" smtClean="0"/>
              <a:t>Parece ser que el tratamiento empleado es útil en pacientes que presentan otras </a:t>
            </a:r>
            <a:r>
              <a:rPr lang="es-ES" dirty="0" err="1" smtClean="0"/>
              <a:t>comorbilidades</a:t>
            </a:r>
            <a:r>
              <a:rPr lang="es-ES" dirty="0" smtClean="0"/>
              <a:t>, aunque de entrada no se especificaban éstas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5736" y="188640"/>
            <a:ext cx="6629400" cy="1955304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¿ ME AYUDARÁN LOS RESULTADOS EN LA ASISTENCIA DE MIS PACIENTES?</a:t>
            </a:r>
            <a:b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1640" y="2420888"/>
            <a:ext cx="6629400" cy="4224528"/>
          </a:xfrm>
        </p:spPr>
        <p:txBody>
          <a:bodyPr>
            <a:normAutofit/>
          </a:bodyPr>
          <a:lstStyle/>
          <a:p>
            <a:r>
              <a:rPr lang="es-ES" sz="3200" dirty="0" smtClean="0"/>
              <a:t>2. ¿Compensan los beneficios, los riesgos y los costes?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1340768"/>
            <a:ext cx="6889576" cy="4785712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A CORTO PLAZO, la terapia combinada ha demostrado su mayor eficacia frente a </a:t>
            </a:r>
            <a:r>
              <a:rPr lang="es-ES" dirty="0" err="1" smtClean="0"/>
              <a:t>monoterapia</a:t>
            </a:r>
            <a:endParaRPr lang="es-ES" dirty="0" smtClean="0"/>
          </a:p>
          <a:p>
            <a:r>
              <a:rPr lang="es-ES" dirty="0" smtClean="0"/>
              <a:t>Compensan los beneficios/riesgos/costes:</a:t>
            </a:r>
          </a:p>
          <a:p>
            <a:endParaRPr lang="es-ES" dirty="0" smtClean="0"/>
          </a:p>
          <a:p>
            <a:pPr lvl="1"/>
            <a:r>
              <a:rPr lang="es-ES" dirty="0" smtClean="0"/>
              <a:t>Rápida mejoría </a:t>
            </a:r>
            <a:r>
              <a:rPr lang="es-ES" dirty="0" smtClean="0">
                <a:sym typeface="Wingdings" pitchFamily="2" charset="2"/>
              </a:rPr>
              <a:t> &lt; Costes 2ª (utilización de recursos)</a:t>
            </a:r>
          </a:p>
          <a:p>
            <a:pPr lvl="1"/>
            <a:r>
              <a:rPr lang="es-ES" dirty="0" smtClean="0">
                <a:sym typeface="Wingdings" pitchFamily="2" charset="2"/>
              </a:rPr>
              <a:t>Permitiría utilizar  la dosis mínima eficaz de AD, con menor riesgo de </a:t>
            </a:r>
            <a:r>
              <a:rPr lang="es-ES" dirty="0" smtClean="0">
                <a:sym typeface="Wingdings" pitchFamily="2" charset="2"/>
              </a:rPr>
              <a:t>efectos </a:t>
            </a:r>
            <a:r>
              <a:rPr lang="es-ES" dirty="0" smtClean="0">
                <a:sym typeface="Wingdings" pitchFamily="2" charset="2"/>
              </a:rPr>
              <a:t>secundarios</a:t>
            </a:r>
            <a:endParaRPr lang="es-ES" dirty="0" smtClean="0"/>
          </a:p>
          <a:p>
            <a:pPr lvl="1"/>
            <a:endParaRPr lang="es-ES" dirty="0" smtClean="0"/>
          </a:p>
          <a:p>
            <a:pPr lvl="1"/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268760"/>
            <a:ext cx="6961584" cy="4857720"/>
          </a:xfrm>
        </p:spPr>
        <p:txBody>
          <a:bodyPr/>
          <a:lstStyle/>
          <a:p>
            <a:r>
              <a:rPr lang="es-ES" dirty="0" smtClean="0"/>
              <a:t>A LARGO PLAZO, la eficacia es comparable entre Psicoterapia sola y Terapia Combinada</a:t>
            </a:r>
          </a:p>
          <a:p>
            <a:r>
              <a:rPr lang="es-ES" dirty="0" smtClean="0"/>
              <a:t>Por tanto utilizar MONOTERAPIA (psicoterapia) resultaría:</a:t>
            </a:r>
          </a:p>
          <a:p>
            <a:pPr lvl="1"/>
            <a:r>
              <a:rPr lang="es-ES" dirty="0" smtClean="0"/>
              <a:t>Igualmente eficaz</a:t>
            </a:r>
          </a:p>
          <a:p>
            <a:pPr lvl="1"/>
            <a:r>
              <a:rPr lang="es-ES" dirty="0" smtClean="0"/>
              <a:t>Menor coste</a:t>
            </a:r>
          </a:p>
          <a:p>
            <a:pPr lvl="1"/>
            <a:r>
              <a:rPr lang="es-ES" dirty="0" smtClean="0"/>
              <a:t>Menos efectos secundarios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RESOLUCIÓN DE LA ESCENA CLÍNICA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Después de todo lo expuesto, se decide aplicar </a:t>
            </a:r>
            <a:r>
              <a:rPr lang="es-ES" dirty="0" smtClean="0"/>
              <a:t>únicamente </a:t>
            </a:r>
            <a:r>
              <a:rPr lang="es-ES" b="1" dirty="0" smtClean="0"/>
              <a:t>PSICOTERAPIA</a:t>
            </a:r>
            <a:r>
              <a:rPr lang="es-ES" dirty="0" smtClean="0"/>
              <a:t> (cognitivo-conductual) </a:t>
            </a:r>
            <a:r>
              <a:rPr lang="es-ES" dirty="0" smtClean="0"/>
              <a:t>a </a:t>
            </a:r>
            <a:r>
              <a:rPr lang="es-ES" dirty="0" smtClean="0"/>
              <a:t>la paciente de nuestra escena </a:t>
            </a:r>
            <a:r>
              <a:rPr lang="es-ES" dirty="0" smtClean="0"/>
              <a:t>clínica</a:t>
            </a:r>
          </a:p>
          <a:p>
            <a:r>
              <a:rPr lang="es-ES" dirty="0" smtClean="0"/>
              <a:t>Ya que a largo plazo es tan eficaz como la T. Combinada en el control de los síntomas y …</a:t>
            </a:r>
          </a:p>
          <a:p>
            <a:pPr>
              <a:buNone/>
            </a:pPr>
            <a:r>
              <a:rPr lang="es-ES" dirty="0" smtClean="0"/>
              <a:t>		A igualdad de eficacia, hay que tener en cuenta siempre las preferencias del paciente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75656" y="1484784"/>
            <a:ext cx="6629400" cy="4224528"/>
          </a:xfrm>
        </p:spPr>
        <p:txBody>
          <a:bodyPr/>
          <a:lstStyle/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r>
              <a:rPr lang="es-ES" sz="6000" dirty="0" smtClean="0"/>
              <a:t>¡ GRACIAS!</a:t>
            </a:r>
            <a:endParaRPr lang="es-ES" dirty="0" smtClean="0"/>
          </a:p>
        </p:txBody>
      </p:sp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8388424" y="5949280"/>
            <a:ext cx="72008" cy="72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629400" cy="1143000"/>
          </a:xfrm>
        </p:spPr>
        <p:txBody>
          <a:bodyPr/>
          <a:lstStyle/>
          <a:p>
            <a:r>
              <a:rPr lang="es-ES" b="1" smtClean="0"/>
              <a:t>ESTRATEGIA DE BÚSQUEDA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625" y="1500188"/>
            <a:ext cx="8229600" cy="4937125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endParaRPr lang="es-ES" dirty="0"/>
          </a:p>
        </p:txBody>
      </p:sp>
      <p:pic>
        <p:nvPicPr>
          <p:cNvPr id="7" name="6 Imagen" descr="Dibuj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8758237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 descr="BV-SSP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" y="620688"/>
            <a:ext cx="8801100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MeSH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692696"/>
            <a:ext cx="8715375" cy="544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DESCRIPTORES</a:t>
            </a:r>
            <a:endParaRPr lang="es-ES" dirty="0"/>
          </a:p>
        </p:txBody>
      </p:sp>
      <p:sp>
        <p:nvSpPr>
          <p:cNvPr id="10" name="9 Esquina doblada"/>
          <p:cNvSpPr/>
          <p:nvPr/>
        </p:nvSpPr>
        <p:spPr>
          <a:xfrm>
            <a:off x="4716016" y="4005064"/>
            <a:ext cx="3312368" cy="2232248"/>
          </a:xfrm>
          <a:prstGeom prst="foldedCorner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3">
                <a:lumMod val="60000"/>
                <a:lumOff val="40000"/>
                <a:alpha val="80000"/>
              </a:schemeClr>
            </a:solidFill>
          </a:ln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“DRUGS THERAPY”</a:t>
            </a:r>
            <a:endParaRPr lang="es-ES" dirty="0"/>
          </a:p>
        </p:txBody>
      </p:sp>
      <p:sp>
        <p:nvSpPr>
          <p:cNvPr id="11" name="10 Esquina doblada"/>
          <p:cNvSpPr/>
          <p:nvPr/>
        </p:nvSpPr>
        <p:spPr>
          <a:xfrm>
            <a:off x="1043608" y="4005064"/>
            <a:ext cx="3312368" cy="2232248"/>
          </a:xfrm>
          <a:prstGeom prst="foldedCorner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3">
                <a:lumMod val="60000"/>
                <a:lumOff val="40000"/>
                <a:alpha val="80000"/>
              </a:schemeClr>
            </a:solidFill>
          </a:ln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“THERAPEUTICS”</a:t>
            </a:r>
            <a:endParaRPr lang="es-ES" dirty="0"/>
          </a:p>
        </p:txBody>
      </p:sp>
      <p:sp>
        <p:nvSpPr>
          <p:cNvPr id="12" name="11 Esquina doblada"/>
          <p:cNvSpPr/>
          <p:nvPr/>
        </p:nvSpPr>
        <p:spPr>
          <a:xfrm>
            <a:off x="1043608" y="1628800"/>
            <a:ext cx="3312368" cy="2232248"/>
          </a:xfrm>
          <a:prstGeom prst="foldedCorner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3">
                <a:lumMod val="60000"/>
                <a:lumOff val="40000"/>
                <a:alpha val="80000"/>
              </a:schemeClr>
            </a:solidFill>
          </a:ln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“PANIC DISORDER”</a:t>
            </a:r>
            <a:endParaRPr lang="es-ES" dirty="0"/>
          </a:p>
        </p:txBody>
      </p:sp>
      <p:sp>
        <p:nvSpPr>
          <p:cNvPr id="13" name="12 Esquina doblada"/>
          <p:cNvSpPr/>
          <p:nvPr/>
        </p:nvSpPr>
        <p:spPr>
          <a:xfrm>
            <a:off x="5004048" y="1700808"/>
            <a:ext cx="3312368" cy="2232248"/>
          </a:xfrm>
          <a:prstGeom prst="foldedCorner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3">
                <a:lumMod val="60000"/>
                <a:lumOff val="40000"/>
                <a:alpha val="80000"/>
              </a:schemeClr>
            </a:solidFill>
          </a:ln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“AGORAPHOBIA”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760" y="0"/>
            <a:ext cx="6732240" cy="119675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CONSIDERACIONES ACTUALES EN EL TRATAMIENTO T.PÁNICO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980728"/>
            <a:ext cx="7920880" cy="5877272"/>
          </a:xfrm>
        </p:spPr>
        <p:txBody>
          <a:bodyPr>
            <a:normAutofit lnSpcReduction="10000"/>
          </a:bodyPr>
          <a:lstStyle/>
          <a:p>
            <a:r>
              <a:rPr lang="es-ES" sz="2000" dirty="0" smtClean="0"/>
              <a:t> Las intervenciones que tienen evidencia de la larga duración del efecto, en orden descendente, son:</a:t>
            </a:r>
            <a:br>
              <a:rPr lang="es-ES" sz="2000" dirty="0" smtClean="0"/>
            </a:br>
            <a:r>
              <a:rPr lang="es-ES" sz="2000" dirty="0" smtClean="0"/>
              <a:t>1. La terapia psicológica (terapia cognitivo-conductual [CBT])</a:t>
            </a:r>
            <a:br>
              <a:rPr lang="es-ES" sz="2000" dirty="0" smtClean="0"/>
            </a:br>
            <a:r>
              <a:rPr lang="es-ES" sz="2000" dirty="0" smtClean="0"/>
              <a:t>2 La terapia farmacológica ISRS              *si un ISRS es inadecuado o no hay mejoría, </a:t>
            </a:r>
            <a:r>
              <a:rPr lang="es-ES" sz="2000" dirty="0" err="1" smtClean="0"/>
              <a:t>imipramina</a:t>
            </a:r>
            <a:r>
              <a:rPr lang="es-ES" sz="2000" dirty="0" smtClean="0"/>
              <a:t> o </a:t>
            </a:r>
            <a:r>
              <a:rPr lang="es-ES" sz="2000" dirty="0" err="1" smtClean="0"/>
              <a:t>clomipramina</a:t>
            </a:r>
            <a:r>
              <a:rPr lang="es-ES" sz="2000" dirty="0" smtClean="0"/>
              <a:t> puede ser considerado</a:t>
            </a:r>
            <a:br>
              <a:rPr lang="es-ES" sz="2000" dirty="0" smtClean="0"/>
            </a:br>
            <a:r>
              <a:rPr lang="es-ES" sz="2000" dirty="0" smtClean="0"/>
              <a:t>3Auto-ayuda</a:t>
            </a:r>
          </a:p>
          <a:p>
            <a:r>
              <a:rPr lang="es-ES" sz="2000" dirty="0" smtClean="0"/>
              <a:t>Debe evitarse el uso de BZD a largo plazo.</a:t>
            </a:r>
          </a:p>
          <a:p>
            <a:r>
              <a:rPr lang="es-ES" sz="2000" dirty="0" smtClean="0"/>
              <a:t>No hay evidencia  acerca de la </a:t>
            </a:r>
            <a:r>
              <a:rPr lang="es-ES" sz="2000" dirty="0" err="1" smtClean="0"/>
              <a:t>T.Combinada</a:t>
            </a:r>
            <a:endParaRPr lang="es-ES" sz="2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3563888" y="6237312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rgbClr val="FFC000"/>
                </a:solidFill>
              </a:rPr>
              <a:t>* GUIAS NICE. ANXIETY, 2007</a:t>
            </a:r>
            <a:endParaRPr lang="es-ES" sz="1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436568" cy="731168"/>
          </a:xfrm>
        </p:spPr>
        <p:txBody>
          <a:bodyPr>
            <a:normAutofit fontScale="90000"/>
          </a:bodyPr>
          <a:lstStyle/>
          <a:p>
            <a:r>
              <a:rPr lang="es-ES" sz="3100" b="1" dirty="0" smtClean="0"/>
              <a:t>Evidencias sobre Terapia Cognitivo-Conductual (TCC) para el Trastorno de Angustia (TA)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340768"/>
            <a:ext cx="8064896" cy="5256584"/>
          </a:xfrm>
        </p:spPr>
        <p:txBody>
          <a:bodyPr>
            <a:noAutofit/>
          </a:bodyPr>
          <a:lstStyle/>
          <a:p>
            <a:r>
              <a:rPr lang="es-ES" sz="1100" dirty="0" smtClean="0"/>
              <a:t>1+ Existen pruebas que sitúan, por su efecto más duradero, a la TCC en el primer lugar de los tratamientos para el TA. </a:t>
            </a:r>
          </a:p>
          <a:p>
            <a:r>
              <a:rPr lang="es-ES" sz="1100" dirty="0" smtClean="0"/>
              <a:t>1++ La TCC aumenta significativamente la proporción de personas con mejoría clínica y significativa de los síntomas de pánico a los seis meses de seguimiento, mejora la calidad de vida del paciente y se asocia con una reducción de los síntomas de tipo depresivo asociados al trastorno</a:t>
            </a:r>
            <a:r>
              <a:rPr lang="es-ES" sz="1100" baseline="30000" dirty="0" smtClean="0"/>
              <a:t>,</a:t>
            </a:r>
          </a:p>
          <a:p>
            <a:r>
              <a:rPr lang="es-ES" sz="1100" dirty="0" smtClean="0"/>
              <a:t> 1+ La TCC revisada incluye </a:t>
            </a:r>
            <a:r>
              <a:rPr lang="es-ES" sz="1100" dirty="0" err="1" smtClean="0"/>
              <a:t>psicoeducación</a:t>
            </a:r>
            <a:r>
              <a:rPr lang="es-ES" sz="1100" dirty="0" smtClean="0"/>
              <a:t>, exposición a los síntomas o situaciones, reestructuración cognitiva y técnicas de respiración, de relajación y de manejo del pánico, con sesiones semanales, de 1 a 2 horas, en 4 meses de  </a:t>
            </a:r>
            <a:r>
              <a:rPr lang="es-ES" sz="1100" dirty="0" err="1" smtClean="0"/>
              <a:t>tto</a:t>
            </a:r>
            <a:r>
              <a:rPr lang="es-ES" sz="1100" dirty="0" smtClean="0"/>
              <a:t>.</a:t>
            </a:r>
          </a:p>
          <a:p>
            <a:r>
              <a:rPr lang="es-ES" sz="1100" dirty="0" smtClean="0"/>
              <a:t>1- Hay evidencia de que la TCC puede ser eficaz en la prevención de recaídas</a:t>
            </a:r>
            <a:r>
              <a:rPr lang="es-ES" sz="1100" baseline="30000" dirty="0" smtClean="0"/>
              <a:t>9</a:t>
            </a:r>
            <a:r>
              <a:rPr lang="es-ES" sz="1100" dirty="0" smtClean="0"/>
              <a:t>.</a:t>
            </a:r>
          </a:p>
          <a:p>
            <a:r>
              <a:rPr lang="es-ES" sz="1100" dirty="0" smtClean="0"/>
              <a:t> 1+ Cuando se compara la eficacia de la TCC y la </a:t>
            </a:r>
            <a:r>
              <a:rPr lang="es-ES" sz="1100" dirty="0" err="1" smtClean="0"/>
              <a:t>farmacoterapia</a:t>
            </a:r>
            <a:r>
              <a:rPr lang="es-ES" sz="1100" dirty="0" smtClean="0"/>
              <a:t> (ISRS y </a:t>
            </a:r>
            <a:r>
              <a:rPr lang="es-ES" sz="1100" dirty="0" err="1" smtClean="0"/>
              <a:t>tricíclicos</a:t>
            </a:r>
            <a:r>
              <a:rPr lang="es-ES" sz="1100" dirty="0" smtClean="0"/>
              <a:t>), ambos tratamientos son igualmente eficaces en la mejora de los síntomas de ansiedad, aunque dependiendo del tipo de análisis se muestra una efectividad ligeramente más alta para la TCC</a:t>
            </a:r>
            <a:r>
              <a:rPr lang="es-ES" sz="1100" baseline="30000" dirty="0" smtClean="0"/>
              <a:t>1</a:t>
            </a:r>
            <a:r>
              <a:rPr lang="es-ES" sz="1100" dirty="0" smtClean="0"/>
              <a:t>.</a:t>
            </a:r>
          </a:p>
          <a:p>
            <a:r>
              <a:rPr lang="es-ES" sz="1100" dirty="0" smtClean="0"/>
              <a:t> 1+ A largo plazo, las ventajas de la TCC se mantuvieron hasta 2 años después de la terminación de </a:t>
            </a:r>
            <a:r>
              <a:rPr lang="es-ES" sz="1100" dirty="0" err="1" smtClean="0"/>
              <a:t>tto</a:t>
            </a:r>
            <a:r>
              <a:rPr lang="es-ES" sz="1100" dirty="0" smtClean="0"/>
              <a:t>.</a:t>
            </a:r>
            <a:endParaRPr lang="es-ES" sz="11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619672" y="6550223"/>
            <a:ext cx="6696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rgbClr val="FFC000"/>
                </a:solidFill>
              </a:rPr>
              <a:t>*Biblioteca de </a:t>
            </a:r>
            <a:r>
              <a:rPr lang="es-ES" sz="1400" dirty="0" err="1" smtClean="0">
                <a:solidFill>
                  <a:srgbClr val="FFC000"/>
                </a:solidFill>
              </a:rPr>
              <a:t>Guias</a:t>
            </a:r>
            <a:r>
              <a:rPr lang="es-ES" sz="1400" dirty="0" smtClean="0">
                <a:solidFill>
                  <a:srgbClr val="FFC000"/>
                </a:solidFill>
              </a:rPr>
              <a:t> de Practica </a:t>
            </a:r>
            <a:r>
              <a:rPr lang="es-ES" sz="1400" dirty="0" err="1" smtClean="0">
                <a:solidFill>
                  <a:srgbClr val="FFC000"/>
                </a:solidFill>
              </a:rPr>
              <a:t>Clinica</a:t>
            </a:r>
            <a:r>
              <a:rPr lang="es-ES" sz="1400" dirty="0" smtClean="0">
                <a:solidFill>
                  <a:srgbClr val="FFC000"/>
                </a:solidFill>
              </a:rPr>
              <a:t> del sistema Nacional de Salud</a:t>
            </a:r>
            <a:endParaRPr lang="es-ES" sz="1400" dirty="0"/>
          </a:p>
        </p:txBody>
      </p:sp>
      <p:sp>
        <p:nvSpPr>
          <p:cNvPr id="5" name="4 Rectángulo redondeado"/>
          <p:cNvSpPr/>
          <p:nvPr/>
        </p:nvSpPr>
        <p:spPr>
          <a:xfrm>
            <a:off x="1835696" y="2780928"/>
            <a:ext cx="6229200" cy="28083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dirty="0" smtClean="0"/>
              <a:t>1+ Existen pruebas que sitúan, por su efecto más duradero, a la TCC en el primer lugar de los tratamientos para el TA</a:t>
            </a:r>
            <a:endParaRPr lang="es-ES" sz="2400" dirty="0"/>
          </a:p>
        </p:txBody>
      </p:sp>
      <p:sp>
        <p:nvSpPr>
          <p:cNvPr id="6" name="5 Rectángulo redondeado"/>
          <p:cNvSpPr/>
          <p:nvPr/>
        </p:nvSpPr>
        <p:spPr>
          <a:xfrm>
            <a:off x="1115616" y="2492896"/>
            <a:ext cx="7416824" cy="324036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dirty="0" smtClean="0"/>
              <a:t>1++ La TCC aumenta significativamente la proporción de personas con mejoría clínica y significativa de los síntomas de pánico a los seis meses de seguimiento, mejora la calidad de vida del paciente y se asocia con una reducción de los síntomas de tipo depresivo asociados al trastorno</a:t>
            </a:r>
            <a:endParaRPr lang="es-ES" sz="2400" dirty="0"/>
          </a:p>
        </p:txBody>
      </p:sp>
      <p:sp>
        <p:nvSpPr>
          <p:cNvPr id="7" name="6 Rectángulo redondeado"/>
          <p:cNvSpPr/>
          <p:nvPr/>
        </p:nvSpPr>
        <p:spPr>
          <a:xfrm>
            <a:off x="1187624" y="2780928"/>
            <a:ext cx="7272808" cy="259228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dirty="0" smtClean="0"/>
              <a:t> 1+ La TCC revisada incluye </a:t>
            </a:r>
            <a:r>
              <a:rPr lang="es-ES" sz="2400" dirty="0" err="1" smtClean="0"/>
              <a:t>psicoeducación</a:t>
            </a:r>
            <a:r>
              <a:rPr lang="es-ES" sz="2400" dirty="0" smtClean="0"/>
              <a:t>, exposición a los síntomas o situaciones, reestructuración cognitiva y técnicas de respiración, de relajación y de manejo del pánico, con sesiones semanales, de 1 a 2 horas, en 4 meses de  </a:t>
            </a:r>
            <a:r>
              <a:rPr lang="es-ES" sz="2400" dirty="0" err="1" smtClean="0"/>
              <a:t>tto</a:t>
            </a:r>
            <a:endParaRPr lang="es-ES" sz="2400" dirty="0" smtClean="0"/>
          </a:p>
        </p:txBody>
      </p:sp>
      <p:sp>
        <p:nvSpPr>
          <p:cNvPr id="8" name="7 Rectángulo redondeado"/>
          <p:cNvSpPr/>
          <p:nvPr/>
        </p:nvSpPr>
        <p:spPr>
          <a:xfrm>
            <a:off x="827584" y="3140968"/>
            <a:ext cx="7920880" cy="158417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dirty="0" smtClean="0"/>
              <a:t>1- Hay evidencia de que la TCC puede ser eficaz en la prevención de recaídas</a:t>
            </a:r>
            <a:r>
              <a:rPr lang="es-ES" sz="2400" baseline="30000" dirty="0" smtClean="0"/>
              <a:t>9</a:t>
            </a:r>
            <a:endParaRPr lang="es-ES" sz="2400" dirty="0" smtClean="0"/>
          </a:p>
        </p:txBody>
      </p:sp>
      <p:sp>
        <p:nvSpPr>
          <p:cNvPr id="9" name="8 Rectángulo redondeado"/>
          <p:cNvSpPr/>
          <p:nvPr/>
        </p:nvSpPr>
        <p:spPr>
          <a:xfrm>
            <a:off x="1043608" y="2780928"/>
            <a:ext cx="7632848" cy="324036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 1+ Cuando se compara la eficacia de la TCC y la </a:t>
            </a:r>
            <a:r>
              <a:rPr lang="es-ES" sz="2400" dirty="0" err="1" smtClean="0"/>
              <a:t>farmacoterapia</a:t>
            </a:r>
            <a:r>
              <a:rPr lang="es-ES" sz="2400" dirty="0" smtClean="0"/>
              <a:t> (ISRS y </a:t>
            </a:r>
            <a:r>
              <a:rPr lang="es-ES" sz="2400" dirty="0" err="1" smtClean="0"/>
              <a:t>tricíclicos</a:t>
            </a:r>
            <a:r>
              <a:rPr lang="es-ES" sz="2400" dirty="0" smtClean="0"/>
              <a:t>), ambos tratamientos son igualmente eficaces en la mejora de los síntomas de ansiedad, aunque dependiendo del tipo de análisis se muestra una efectividad ligeramente más alta para la TCC</a:t>
            </a:r>
            <a:r>
              <a:rPr lang="es-ES" sz="2400" baseline="30000" dirty="0" smtClean="0"/>
              <a:t>1</a:t>
            </a:r>
            <a:endParaRPr lang="es-ES" sz="2400" dirty="0"/>
          </a:p>
        </p:txBody>
      </p:sp>
      <p:sp>
        <p:nvSpPr>
          <p:cNvPr id="10" name="9 Rectángulo redondeado"/>
          <p:cNvSpPr/>
          <p:nvPr/>
        </p:nvSpPr>
        <p:spPr>
          <a:xfrm>
            <a:off x="1043608" y="3212976"/>
            <a:ext cx="7776864" cy="1512168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dirty="0" smtClean="0"/>
              <a:t> 1+ A largo plazo, las ventajas de la TCC se mantuvieron hasta 2 años después de la terminación de tratamiento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</p:bldLst>
  </p:timing>
</p:sld>
</file>

<file path=ppt/theme/theme1.xml><?xml version="1.0" encoding="utf-8"?>
<a:theme xmlns:a="http://schemas.openxmlformats.org/drawingml/2006/main" name="Tema1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bb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85000"/>
                <a:satMod val="150000"/>
              </a:schemeClr>
            </a:gs>
            <a:gs pos="35000">
              <a:schemeClr val="phClr">
                <a:tint val="70000"/>
                <a:shade val="90000"/>
                <a:alpha val="85000"/>
                <a:satMod val="200000"/>
              </a:schemeClr>
            </a:gs>
            <a:gs pos="100000">
              <a:schemeClr val="phClr">
                <a:tint val="90000"/>
                <a:shade val="100000"/>
                <a:alpha val="85000"/>
                <a:satMod val="25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40000"/>
                <a:satMod val="115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150000"/>
              </a:schemeClr>
            </a:gs>
          </a:gsLst>
          <a:lin ang="78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4450" cap="flat" cmpd="sng" algn="ctr">
          <a:solidFill>
            <a:schemeClr val="phClr">
              <a:alpha val="80000"/>
              <a:satMod val="110000"/>
            </a:schemeClr>
          </a:solidFill>
          <a:prstDash val="solid"/>
        </a:ln>
        <a:ln w="63500" cap="flat" cmpd="sng" algn="ctr">
          <a:solidFill>
            <a:schemeClr val="phClr">
              <a:alpha val="80000"/>
              <a:satMod val="115000"/>
            </a:schemeClr>
          </a:solidFill>
          <a:prstDash val="solid"/>
        </a:ln>
      </a:lnStyleLst>
      <a:effectStyleLst>
        <a:effectStyle>
          <a:effectLst>
            <a:innerShdw blurRad="50800" dist="25400" dir="13500000">
              <a:srgbClr val="FFFFFF">
                <a:alpha val="75000"/>
              </a:srgbClr>
            </a:innerShdw>
          </a:effectLst>
        </a:effectStyle>
        <a:effectStyle>
          <a:effectLst>
            <a:innerShdw blurRad="76200" dist="25400" dir="13500000">
              <a:srgbClr val="FFFFFF">
                <a:alpha val="75000"/>
              </a:srgbClr>
            </a:innerShdw>
            <a:reflection blurRad="63500" stA="35000" endPos="35000" dist="12700" dir="5400000" sy="-100000" rotWithShape="0"/>
          </a:effectLst>
        </a:effectStyle>
        <a:effectStyle>
          <a:effectLst>
            <a:reflection blurRad="63500" stA="35000" endPos="35000" dist="12700" dir="5400000" sy="-100000" rotWithShape="0"/>
          </a:effectLst>
          <a:scene3d>
            <a:camera prst="orthographicFront">
              <a:rot lat="0" lon="0" rev="0"/>
            </a:camera>
            <a:lightRig rig="balanced" dir="bl">
              <a:rot lat="0" lon="0" rev="7800000"/>
            </a:lightRig>
          </a:scene3d>
          <a:sp3d prstMaterial="translucentPowder">
            <a:bevelT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4215</TotalTime>
  <Words>3097</Words>
  <Application>Microsoft Office PowerPoint</Application>
  <PresentationFormat>Presentación en pantalla (4:3)</PresentationFormat>
  <Paragraphs>367</Paragraphs>
  <Slides>59</Slides>
  <Notes>1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59</vt:i4>
      </vt:variant>
    </vt:vector>
  </HeadingPairs>
  <TitlesOfParts>
    <vt:vector size="60" baseType="lpstr">
      <vt:lpstr>Tema1</vt:lpstr>
      <vt:lpstr>LECTURA CRÍTICA DE UN REVISIÓN SISTEMÁTICA</vt:lpstr>
      <vt:lpstr>ESCENARIO CLÍNICO</vt:lpstr>
      <vt:lpstr>ESCENARIO CLÍNICO</vt:lpstr>
      <vt:lpstr>PREGUNTA PICO</vt:lpstr>
      <vt:lpstr>ESTRATEGIA DE BÚSQUEDA</vt:lpstr>
      <vt:lpstr>ESTRATEGIA DE BÚSQUEDA</vt:lpstr>
      <vt:lpstr>DESCRIPTORES</vt:lpstr>
      <vt:lpstr>CONSIDERACIONES ACTUALES EN EL TRATAMIENTO T.PÁNICO </vt:lpstr>
      <vt:lpstr>Evidencias sobre Terapia Cognitivo-Conductual (TCC) para el Trastorno de Angustia (TA) </vt:lpstr>
      <vt:lpstr>Evidencias sobre antidepresivos para el Trastorno de Angustia </vt:lpstr>
      <vt:lpstr>Evidencias sobre el tratamiento combinado (TCC y medicación) para el Trastorno de Angustia  </vt:lpstr>
      <vt:lpstr>TÍTULO</vt:lpstr>
      <vt:lpstr>LECTURA CRÍTICA ARTÍCULOS DE REVISIÓN</vt:lpstr>
      <vt:lpstr>LECTURA CRÍTICA ARTÍCULOS DE REVISIÓN</vt:lpstr>
      <vt:lpstr>CRITERIOS PRIMARIOS VALIDEZ (I)</vt:lpstr>
      <vt:lpstr>CRITERIOS PRIMARIOS VALIDEZ (II)</vt:lpstr>
      <vt:lpstr>1. Pacientes</vt:lpstr>
      <vt:lpstr>¿Fueron apropiados los criterios utilizados para la inclusión de los artículos a seleccionar? </vt:lpstr>
      <vt:lpstr>2. Exposiciones</vt:lpstr>
      <vt:lpstr>Diapositiva 20</vt:lpstr>
      <vt:lpstr>¿Fueron apropiados los criterios utilizados para la inclusión de los artículos a seleccionar? </vt:lpstr>
      <vt:lpstr>3. Resultados de interés</vt:lpstr>
      <vt:lpstr>¿Fueron apropiados los criterios utilizados para la inclusión de los artículos a seleccionar? </vt:lpstr>
      <vt:lpstr>4. Estándares metodológicos</vt:lpstr>
      <vt:lpstr>Diapositiva 25</vt:lpstr>
      <vt:lpstr>Diapositiva 26</vt:lpstr>
      <vt:lpstr>Diapositiva 27</vt:lpstr>
      <vt:lpstr>Diapositiva 28</vt:lpstr>
      <vt:lpstr>Diapositiva 29</vt:lpstr>
      <vt:lpstr>¿Fueron apropiados los criterios utilizados para la inclusión de los artículos a seleccionar? </vt:lpstr>
      <vt:lpstr>CRITERIOS PRIMARIOS VALIDEZ (II)</vt:lpstr>
      <vt:lpstr>CRITERIOS SECUNDARIOS DE VALIDEZ (I)</vt:lpstr>
      <vt:lpstr>Diapositiva 33</vt:lpstr>
      <vt:lpstr>Diapositiva 34</vt:lpstr>
      <vt:lpstr>CRITERIOS SECUNDARIOS DE VALIDEZ (I)</vt:lpstr>
      <vt:lpstr>CRITERIOS SECUNDARIOS DE VALIDEZ (II)</vt:lpstr>
      <vt:lpstr>Diapositiva 37</vt:lpstr>
      <vt:lpstr>Diapositiva 38</vt:lpstr>
      <vt:lpstr>CRITERIOS SECUNDARIOS DE VALIDEZ (II)</vt:lpstr>
      <vt:lpstr>CRITERIOS DE VALIDEZ (III)</vt:lpstr>
      <vt:lpstr>LECTURA CRÍTICA ARTÍCULOS DE REVISIÓN</vt:lpstr>
      <vt:lpstr>¿CUÁLES SÓN LOS RESULTADOS?</vt:lpstr>
      <vt:lpstr>Diapositiva 43</vt:lpstr>
      <vt:lpstr>¿ CUÁLES SON LOS RESULTADOS?</vt:lpstr>
      <vt:lpstr>T. COMBINADA vs ANTIDEPRESIVOS</vt:lpstr>
      <vt:lpstr>T. COMBINADA vs ANTIDEPRESIVOS</vt:lpstr>
      <vt:lpstr>T. COMBINADA vs ANTIDEPRESIVOS</vt:lpstr>
      <vt:lpstr>T. COMBINADA vs PSICOTERAPIA</vt:lpstr>
      <vt:lpstr>T. COMBINADA vs PSICOTERAPIA</vt:lpstr>
      <vt:lpstr>T. COMBINADA vs PSICOTERAPIA</vt:lpstr>
      <vt:lpstr>Diapositiva 51</vt:lpstr>
      <vt:lpstr>LECTURA CRÍTICA ARTÍCULOS DE REVISIÓN</vt:lpstr>
      <vt:lpstr> ¿ ME AYUDARÁN LOS RESULTADOS EN LA ASISTENCIA DE MIS PACIENTES? </vt:lpstr>
      <vt:lpstr>Diapositiva 54</vt:lpstr>
      <vt:lpstr> ¿ ME AYUDARÁN LOS RESULTADOS EN LA ASISTENCIA DE MIS PACIENTES? </vt:lpstr>
      <vt:lpstr>Diapositiva 56</vt:lpstr>
      <vt:lpstr>Diapositiva 57</vt:lpstr>
      <vt:lpstr>RESOLUCIÓN DE LA ESCENA CLÍNICA</vt:lpstr>
      <vt:lpstr>Diapositiva 59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LECTURA CRÍTICA DE UN REVISIÓN SISTEMÁTICA</dc:title>
  <dc:creator>Elisabeth</dc:creator>
  <cp:lastModifiedBy>Elisabeth</cp:lastModifiedBy>
  <cp:revision>44</cp:revision>
  <dcterms:created xsi:type="dcterms:W3CDTF">2010-10-26T19:52:40Z</dcterms:created>
  <dcterms:modified xsi:type="dcterms:W3CDTF">2010-11-02T22:49:37Z</dcterms:modified>
</cp:coreProperties>
</file>